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4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1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9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2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4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7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7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3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8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FC0F8-5839-41BB-9CE1-D3B2BAD5816F}" type="datetimeFigureOut">
              <a:rPr lang="en-US" smtClean="0"/>
              <a:t>7/4/2018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1D777-8625-4845-826D-E926C5B5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3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A3351C06-A339-46C5-B032-548ACF249808}"/>
              </a:ext>
            </a:extLst>
          </p:cNvPr>
          <p:cNvSpPr/>
          <p:nvPr/>
        </p:nvSpPr>
        <p:spPr>
          <a:xfrm>
            <a:off x="7333372" y="5333171"/>
            <a:ext cx="873456" cy="83099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8867D1C-2456-494B-AB56-01BD22386CC1}"/>
              </a:ext>
            </a:extLst>
          </p:cNvPr>
          <p:cNvSpPr/>
          <p:nvPr/>
        </p:nvSpPr>
        <p:spPr>
          <a:xfrm>
            <a:off x="6378957" y="5338460"/>
            <a:ext cx="873456" cy="83099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14FCB09-13F7-450C-A442-59D7EE352B23}"/>
              </a:ext>
            </a:extLst>
          </p:cNvPr>
          <p:cNvSpPr/>
          <p:nvPr/>
        </p:nvSpPr>
        <p:spPr>
          <a:xfrm>
            <a:off x="6012685" y="3864485"/>
            <a:ext cx="873456" cy="83099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8A4FAB-F265-4A53-B7B6-6650B219AC18}"/>
              </a:ext>
            </a:extLst>
          </p:cNvPr>
          <p:cNvSpPr txBox="1"/>
          <p:nvPr/>
        </p:nvSpPr>
        <p:spPr>
          <a:xfrm rot="10800000">
            <a:off x="5812539" y="1611012"/>
            <a:ext cx="9348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2C03E-4E76-45E6-9CC2-E64D30C3A0D0}"/>
              </a:ext>
            </a:extLst>
          </p:cNvPr>
          <p:cNvSpPr txBox="1"/>
          <p:nvPr/>
        </p:nvSpPr>
        <p:spPr>
          <a:xfrm>
            <a:off x="5616054" y="1241946"/>
            <a:ext cx="186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abc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ADAAA5-E10B-438C-BD23-02C4598BF08D}"/>
              </a:ext>
            </a:extLst>
          </p:cNvPr>
          <p:cNvSpPr/>
          <p:nvPr/>
        </p:nvSpPr>
        <p:spPr>
          <a:xfrm>
            <a:off x="5505501" y="2562068"/>
            <a:ext cx="873456" cy="830997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31AED0-6F7E-4A20-B617-ED55EDB141E5}"/>
              </a:ext>
            </a:extLst>
          </p:cNvPr>
          <p:cNvSpPr txBox="1"/>
          <p:nvPr/>
        </p:nvSpPr>
        <p:spPr>
          <a:xfrm>
            <a:off x="5638565" y="2626940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BAF54D-2AE8-4B0E-AD90-27938F0557E1}"/>
              </a:ext>
            </a:extLst>
          </p:cNvPr>
          <p:cNvSpPr txBox="1"/>
          <p:nvPr/>
        </p:nvSpPr>
        <p:spPr>
          <a:xfrm>
            <a:off x="6429797" y="2546402"/>
            <a:ext cx="934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ec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8F3952-9708-4A66-9220-245FECF700F2}"/>
              </a:ext>
            </a:extLst>
          </p:cNvPr>
          <p:cNvSpPr txBox="1"/>
          <p:nvPr/>
        </p:nvSpPr>
        <p:spPr>
          <a:xfrm>
            <a:off x="6259143" y="3946851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f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21FF05-4B4D-4C17-94F6-0570015FE231}"/>
              </a:ext>
            </a:extLst>
          </p:cNvPr>
          <p:cNvSpPr txBox="1"/>
          <p:nvPr/>
        </p:nvSpPr>
        <p:spPr>
          <a:xfrm>
            <a:off x="6920838" y="3867053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E9F589-5C22-4FC6-8F8D-69607A0BF797}"/>
              </a:ext>
            </a:extLst>
          </p:cNvPr>
          <p:cNvSpPr txBox="1"/>
          <p:nvPr/>
        </p:nvSpPr>
        <p:spPr>
          <a:xfrm>
            <a:off x="6512021" y="5331688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22038F-2173-4E3A-9F4C-B666D1DDE11B}"/>
              </a:ext>
            </a:extLst>
          </p:cNvPr>
          <p:cNvSpPr txBox="1"/>
          <p:nvPr/>
        </p:nvSpPr>
        <p:spPr>
          <a:xfrm>
            <a:off x="7517617" y="5341233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EE9F64-F328-4C6B-8DB5-78CABEBC0D80}"/>
              </a:ext>
            </a:extLst>
          </p:cNvPr>
          <p:cNvSpPr txBox="1"/>
          <p:nvPr/>
        </p:nvSpPr>
        <p:spPr>
          <a:xfrm rot="10800000">
            <a:off x="6407611" y="2876338"/>
            <a:ext cx="8734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E6D43C-A922-483D-9DAA-9B8F77C29FA2}"/>
              </a:ext>
            </a:extLst>
          </p:cNvPr>
          <p:cNvSpPr txBox="1"/>
          <p:nvPr/>
        </p:nvSpPr>
        <p:spPr>
          <a:xfrm rot="10800000">
            <a:off x="6777226" y="4322569"/>
            <a:ext cx="8734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AD2DB3-DE75-4DD4-89B1-279E8B5DE390}"/>
              </a:ext>
            </a:extLst>
          </p:cNvPr>
          <p:cNvSpPr txBox="1"/>
          <p:nvPr/>
        </p:nvSpPr>
        <p:spPr>
          <a:xfrm>
            <a:off x="0" y="247572"/>
            <a:ext cx="9144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HVD Comic Serif Pro" panose="02000506000000020004" pitchFamily="50" charset="0"/>
              </a:rPr>
              <a:t>Factor Tree Puzzle 1</a:t>
            </a:r>
          </a:p>
          <a:p>
            <a:pPr algn="ctr"/>
            <a:endParaRPr lang="en-US" sz="6000" dirty="0">
              <a:latin typeface="HVD Comic Serif Pro" panose="02000506000000020004" pitchFamily="50" charset="0"/>
            </a:endParaRPr>
          </a:p>
          <a:p>
            <a:pPr algn="ctr"/>
            <a:endParaRPr lang="en-US" dirty="0">
              <a:latin typeface="HVD Comic Serif Pro" panose="02000506000000020004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16CDF7-A317-4385-A166-2EDE8EDB70E3}"/>
              </a:ext>
            </a:extLst>
          </p:cNvPr>
          <p:cNvSpPr txBox="1"/>
          <p:nvPr/>
        </p:nvSpPr>
        <p:spPr>
          <a:xfrm>
            <a:off x="475784" y="1611012"/>
            <a:ext cx="44735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Task: </a:t>
            </a:r>
          </a:p>
          <a:p>
            <a:endParaRPr 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Determine values for the digits a through g so that the numbers form a valid factor tree. Each variable stands for a unique digit. Circled numbers are prime.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C641B-1B8F-44F9-BCA0-4AAC05F5FD61}"/>
              </a:ext>
            </a:extLst>
          </p:cNvPr>
          <p:cNvSpPr txBox="1"/>
          <p:nvPr/>
        </p:nvSpPr>
        <p:spPr>
          <a:xfrm>
            <a:off x="409433" y="5745707"/>
            <a:ext cx="5206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Puzzle Created by Sarah Carter @</a:t>
            </a:r>
            <a:r>
              <a:rPr lang="en-US" dirty="0" err="1"/>
              <a:t>mathequalslove</a:t>
            </a:r>
            <a:endParaRPr lang="en-US" dirty="0"/>
          </a:p>
          <a:p>
            <a:r>
              <a:rPr lang="en-US" dirty="0"/>
              <a:t>Inspired by Harold Reiter @</a:t>
            </a:r>
            <a:r>
              <a:rPr lang="en-US" dirty="0" err="1"/>
              <a:t>haroldreiter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389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2B8A4FAB-F265-4A53-B7B6-6650B219AC18}"/>
              </a:ext>
            </a:extLst>
          </p:cNvPr>
          <p:cNvSpPr txBox="1"/>
          <p:nvPr/>
        </p:nvSpPr>
        <p:spPr>
          <a:xfrm rot="10800000">
            <a:off x="6126437" y="2122935"/>
            <a:ext cx="9348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2C03E-4E76-45E6-9CC2-E64D30C3A0D0}"/>
              </a:ext>
            </a:extLst>
          </p:cNvPr>
          <p:cNvSpPr txBox="1"/>
          <p:nvPr/>
        </p:nvSpPr>
        <p:spPr>
          <a:xfrm>
            <a:off x="5777527" y="1767466"/>
            <a:ext cx="186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abab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ADAAA5-E10B-438C-BD23-02C4598BF08D}"/>
              </a:ext>
            </a:extLst>
          </p:cNvPr>
          <p:cNvSpPr/>
          <p:nvPr/>
        </p:nvSpPr>
        <p:spPr>
          <a:xfrm>
            <a:off x="5515253" y="3004201"/>
            <a:ext cx="1053985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31AED0-6F7E-4A20-B617-ED55EDB141E5}"/>
              </a:ext>
            </a:extLst>
          </p:cNvPr>
          <p:cNvSpPr txBox="1"/>
          <p:nvPr/>
        </p:nvSpPr>
        <p:spPr>
          <a:xfrm>
            <a:off x="5571732" y="3101892"/>
            <a:ext cx="941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ea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BAF54D-2AE8-4B0E-AD90-27938F0557E1}"/>
              </a:ext>
            </a:extLst>
          </p:cNvPr>
          <p:cNvSpPr txBox="1"/>
          <p:nvPr/>
        </p:nvSpPr>
        <p:spPr>
          <a:xfrm>
            <a:off x="6593872" y="3144226"/>
            <a:ext cx="151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bcb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16A1381-0AFE-4A2D-BC97-7C55B982A9B6}"/>
              </a:ext>
            </a:extLst>
          </p:cNvPr>
          <p:cNvGrpSpPr/>
          <p:nvPr/>
        </p:nvGrpSpPr>
        <p:grpSpPr>
          <a:xfrm>
            <a:off x="6117312" y="4433655"/>
            <a:ext cx="1051560" cy="1051560"/>
            <a:chOff x="6140119" y="3921504"/>
            <a:chExt cx="1051560" cy="105156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8867D1C-2456-494B-AB56-01BD22386CC1}"/>
                </a:ext>
              </a:extLst>
            </p:cNvPr>
            <p:cNvSpPr/>
            <p:nvPr/>
          </p:nvSpPr>
          <p:spPr>
            <a:xfrm>
              <a:off x="6140119" y="3921504"/>
              <a:ext cx="1051560" cy="105156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CE9F589-5C22-4FC6-8F8D-69607A0BF797}"/>
                </a:ext>
              </a:extLst>
            </p:cNvPr>
            <p:cNvSpPr txBox="1"/>
            <p:nvPr/>
          </p:nvSpPr>
          <p:spPr>
            <a:xfrm>
              <a:off x="6365489" y="4065045"/>
              <a:ext cx="607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HVD Comic Serif Pro" panose="02000506000000020004" pitchFamily="50" charset="0"/>
                </a:rPr>
                <a:t>b</a:t>
              </a:r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A3351C06-A339-46C5-B032-548ACF249808}"/>
              </a:ext>
            </a:extLst>
          </p:cNvPr>
          <p:cNvSpPr/>
          <p:nvPr/>
        </p:nvSpPr>
        <p:spPr>
          <a:xfrm>
            <a:off x="7294285" y="4466914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22038F-2173-4E3A-9F4C-B666D1DDE11B}"/>
              </a:ext>
            </a:extLst>
          </p:cNvPr>
          <p:cNvSpPr txBox="1"/>
          <p:nvPr/>
        </p:nvSpPr>
        <p:spPr>
          <a:xfrm>
            <a:off x="7244083" y="4557764"/>
            <a:ext cx="1190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ece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E6D43C-A922-483D-9DAA-9B8F77C29FA2}"/>
              </a:ext>
            </a:extLst>
          </p:cNvPr>
          <p:cNvSpPr txBox="1"/>
          <p:nvPr/>
        </p:nvSpPr>
        <p:spPr>
          <a:xfrm rot="10800000">
            <a:off x="6773813" y="3905565"/>
            <a:ext cx="873457" cy="105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AD2DB3-DE75-4DD4-89B1-279E8B5DE390}"/>
              </a:ext>
            </a:extLst>
          </p:cNvPr>
          <p:cNvSpPr txBox="1"/>
          <p:nvPr/>
        </p:nvSpPr>
        <p:spPr>
          <a:xfrm>
            <a:off x="0" y="247572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HVD Comic Serif Pro" panose="02000506000000020004" pitchFamily="50" charset="0"/>
              </a:rPr>
              <a:t>Factor Tree Puzzle 2</a:t>
            </a:r>
          </a:p>
          <a:p>
            <a:pPr algn="ctr"/>
            <a:endParaRPr lang="en-US" dirty="0">
              <a:latin typeface="HVD Comic Serif Pro" panose="02000506000000020004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16CDF7-A317-4385-A166-2EDE8EDB70E3}"/>
              </a:ext>
            </a:extLst>
          </p:cNvPr>
          <p:cNvSpPr txBox="1"/>
          <p:nvPr/>
        </p:nvSpPr>
        <p:spPr>
          <a:xfrm>
            <a:off x="475784" y="1611012"/>
            <a:ext cx="44735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Task: </a:t>
            </a:r>
          </a:p>
          <a:p>
            <a:endParaRPr 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Determine values for the digits a through e so that the numbers form a valid factor tree. Each variable stands for a unique digit. Circled numbers are prime.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C641B-1B8F-44F9-BCA0-4AAC05F5FD61}"/>
              </a:ext>
            </a:extLst>
          </p:cNvPr>
          <p:cNvSpPr txBox="1"/>
          <p:nvPr/>
        </p:nvSpPr>
        <p:spPr>
          <a:xfrm>
            <a:off x="409433" y="5745707"/>
            <a:ext cx="5206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Puzzle Created by Sarah Carter @</a:t>
            </a:r>
            <a:r>
              <a:rPr lang="en-US" dirty="0" err="1"/>
              <a:t>mathequalslove</a:t>
            </a:r>
            <a:endParaRPr lang="en-US" dirty="0"/>
          </a:p>
          <a:p>
            <a:r>
              <a:rPr lang="en-US" dirty="0"/>
              <a:t>Inspired by Harold Reiter @</a:t>
            </a:r>
            <a:r>
              <a:rPr lang="en-US" dirty="0" err="1"/>
              <a:t>haroldreiter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15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2B8A4FAB-F265-4A53-B7B6-6650B219AC18}"/>
              </a:ext>
            </a:extLst>
          </p:cNvPr>
          <p:cNvSpPr txBox="1"/>
          <p:nvPr/>
        </p:nvSpPr>
        <p:spPr>
          <a:xfrm rot="10800000">
            <a:off x="6227238" y="1480204"/>
            <a:ext cx="9348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2C03E-4E76-45E6-9CC2-E64D30C3A0D0}"/>
              </a:ext>
            </a:extLst>
          </p:cNvPr>
          <p:cNvSpPr txBox="1"/>
          <p:nvPr/>
        </p:nvSpPr>
        <p:spPr>
          <a:xfrm>
            <a:off x="5878328" y="1124735"/>
            <a:ext cx="186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aabc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ADAAA5-E10B-438C-BD23-02C4598BF08D}"/>
              </a:ext>
            </a:extLst>
          </p:cNvPr>
          <p:cNvSpPr/>
          <p:nvPr/>
        </p:nvSpPr>
        <p:spPr>
          <a:xfrm>
            <a:off x="5616054" y="2361470"/>
            <a:ext cx="1053985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31AED0-6F7E-4A20-B617-ED55EDB141E5}"/>
              </a:ext>
            </a:extLst>
          </p:cNvPr>
          <p:cNvSpPr txBox="1"/>
          <p:nvPr/>
        </p:nvSpPr>
        <p:spPr>
          <a:xfrm>
            <a:off x="5672533" y="2459161"/>
            <a:ext cx="1177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bd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BAF54D-2AE8-4B0E-AD90-27938F0557E1}"/>
              </a:ext>
            </a:extLst>
          </p:cNvPr>
          <p:cNvSpPr txBox="1"/>
          <p:nvPr/>
        </p:nvSpPr>
        <p:spPr>
          <a:xfrm>
            <a:off x="6784643" y="2501645"/>
            <a:ext cx="151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bec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8867D1C-2456-494B-AB56-01BD22386CC1}"/>
              </a:ext>
            </a:extLst>
          </p:cNvPr>
          <p:cNvSpPr/>
          <p:nvPr/>
        </p:nvSpPr>
        <p:spPr>
          <a:xfrm>
            <a:off x="6696511" y="5118915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E9F589-5C22-4FC6-8F8D-69607A0BF797}"/>
              </a:ext>
            </a:extLst>
          </p:cNvPr>
          <p:cNvSpPr txBox="1"/>
          <p:nvPr/>
        </p:nvSpPr>
        <p:spPr>
          <a:xfrm>
            <a:off x="6920103" y="5226715"/>
            <a:ext cx="607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22038F-2173-4E3A-9F4C-B666D1DDE11B}"/>
              </a:ext>
            </a:extLst>
          </p:cNvPr>
          <p:cNvSpPr txBox="1"/>
          <p:nvPr/>
        </p:nvSpPr>
        <p:spPr>
          <a:xfrm>
            <a:off x="7400393" y="3858963"/>
            <a:ext cx="1190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ae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E6D43C-A922-483D-9DAA-9B8F77C29FA2}"/>
              </a:ext>
            </a:extLst>
          </p:cNvPr>
          <p:cNvSpPr txBox="1"/>
          <p:nvPr/>
        </p:nvSpPr>
        <p:spPr>
          <a:xfrm rot="10800000">
            <a:off x="6874614" y="3262834"/>
            <a:ext cx="873457" cy="105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AD2DB3-DE75-4DD4-89B1-279E8B5DE390}"/>
              </a:ext>
            </a:extLst>
          </p:cNvPr>
          <p:cNvSpPr txBox="1"/>
          <p:nvPr/>
        </p:nvSpPr>
        <p:spPr>
          <a:xfrm>
            <a:off x="0" y="247572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HVD Comic Serif Pro" panose="02000506000000020004" pitchFamily="50" charset="0"/>
              </a:rPr>
              <a:t>Factor Tree Puzzle 3</a:t>
            </a:r>
          </a:p>
          <a:p>
            <a:pPr algn="ctr"/>
            <a:endParaRPr lang="en-US" dirty="0">
              <a:latin typeface="HVD Comic Serif Pro" panose="02000506000000020004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16CDF7-A317-4385-A166-2EDE8EDB70E3}"/>
              </a:ext>
            </a:extLst>
          </p:cNvPr>
          <p:cNvSpPr txBox="1"/>
          <p:nvPr/>
        </p:nvSpPr>
        <p:spPr>
          <a:xfrm>
            <a:off x="475784" y="1611012"/>
            <a:ext cx="44735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Task: </a:t>
            </a:r>
          </a:p>
          <a:p>
            <a:endParaRPr 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Determine values for the digits a through e so that the numbers form a valid factor tree. Each variable stands for a unique digit. Circled numbers are prime.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C641B-1B8F-44F9-BCA0-4AAC05F5FD61}"/>
              </a:ext>
            </a:extLst>
          </p:cNvPr>
          <p:cNvSpPr txBox="1"/>
          <p:nvPr/>
        </p:nvSpPr>
        <p:spPr>
          <a:xfrm>
            <a:off x="409433" y="5745707"/>
            <a:ext cx="5206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Puzzle Created by Sarah Carter @</a:t>
            </a:r>
            <a:r>
              <a:rPr lang="en-US" dirty="0" err="1"/>
              <a:t>mathequalslove</a:t>
            </a:r>
            <a:endParaRPr lang="en-US" dirty="0"/>
          </a:p>
          <a:p>
            <a:r>
              <a:rPr lang="en-US" dirty="0"/>
              <a:t>Inspired by Harold Reiter @</a:t>
            </a:r>
            <a:r>
              <a:rPr lang="en-US" dirty="0" err="1"/>
              <a:t>haroldreiter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A5048D-AA45-419A-9145-A4178D7CCE14}"/>
              </a:ext>
            </a:extLst>
          </p:cNvPr>
          <p:cNvSpPr txBox="1"/>
          <p:nvPr/>
        </p:nvSpPr>
        <p:spPr>
          <a:xfrm rot="10800000">
            <a:off x="7359833" y="4577196"/>
            <a:ext cx="873457" cy="105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2FD1257-E7F1-4868-9979-FAD5EB3CB517}"/>
              </a:ext>
            </a:extLst>
          </p:cNvPr>
          <p:cNvSpPr/>
          <p:nvPr/>
        </p:nvSpPr>
        <p:spPr>
          <a:xfrm>
            <a:off x="7873919" y="5108920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9C6732-C31B-4ED7-92C8-AF73D9D85D5F}"/>
              </a:ext>
            </a:extLst>
          </p:cNvPr>
          <p:cNvSpPr txBox="1"/>
          <p:nvPr/>
        </p:nvSpPr>
        <p:spPr>
          <a:xfrm>
            <a:off x="7940265" y="5270524"/>
            <a:ext cx="1044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ba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C8B23AC-B6AD-4270-96FB-8250BC8CFB37}"/>
              </a:ext>
            </a:extLst>
          </p:cNvPr>
          <p:cNvSpPr/>
          <p:nvPr/>
        </p:nvSpPr>
        <p:spPr>
          <a:xfrm>
            <a:off x="6258863" y="3848511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21B2D6-018D-405C-B1DA-E9B56F3F0FBE}"/>
              </a:ext>
            </a:extLst>
          </p:cNvPr>
          <p:cNvSpPr txBox="1"/>
          <p:nvPr/>
        </p:nvSpPr>
        <p:spPr>
          <a:xfrm>
            <a:off x="6510444" y="3957620"/>
            <a:ext cx="552504" cy="829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0774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2B8A4FAB-F265-4A53-B7B6-6650B219AC18}"/>
              </a:ext>
            </a:extLst>
          </p:cNvPr>
          <p:cNvSpPr txBox="1"/>
          <p:nvPr/>
        </p:nvSpPr>
        <p:spPr>
          <a:xfrm rot="10800000">
            <a:off x="5694976" y="1562092"/>
            <a:ext cx="9348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E2C03E-4E76-45E6-9CC2-E64D30C3A0D0}"/>
              </a:ext>
            </a:extLst>
          </p:cNvPr>
          <p:cNvSpPr txBox="1"/>
          <p:nvPr/>
        </p:nvSpPr>
        <p:spPr>
          <a:xfrm>
            <a:off x="5346066" y="1206623"/>
            <a:ext cx="1869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abca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7ADAAA5-E10B-438C-BD23-02C4598BF08D}"/>
              </a:ext>
            </a:extLst>
          </p:cNvPr>
          <p:cNvSpPr/>
          <p:nvPr/>
        </p:nvSpPr>
        <p:spPr>
          <a:xfrm>
            <a:off x="5083792" y="2443358"/>
            <a:ext cx="1053985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31AED0-6F7E-4A20-B617-ED55EDB141E5}"/>
              </a:ext>
            </a:extLst>
          </p:cNvPr>
          <p:cNvSpPr txBox="1"/>
          <p:nvPr/>
        </p:nvSpPr>
        <p:spPr>
          <a:xfrm>
            <a:off x="5300850" y="2593143"/>
            <a:ext cx="554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BAF54D-2AE8-4B0E-AD90-27938F0557E1}"/>
              </a:ext>
            </a:extLst>
          </p:cNvPr>
          <p:cNvSpPr txBox="1"/>
          <p:nvPr/>
        </p:nvSpPr>
        <p:spPr>
          <a:xfrm>
            <a:off x="6188354" y="2593210"/>
            <a:ext cx="1686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efge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8867D1C-2456-494B-AB56-01BD22386CC1}"/>
              </a:ext>
            </a:extLst>
          </p:cNvPr>
          <p:cNvSpPr/>
          <p:nvPr/>
        </p:nvSpPr>
        <p:spPr>
          <a:xfrm>
            <a:off x="6348498" y="5382450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E9F589-5C22-4FC6-8F8D-69607A0BF797}"/>
              </a:ext>
            </a:extLst>
          </p:cNvPr>
          <p:cNvSpPr txBox="1"/>
          <p:nvPr/>
        </p:nvSpPr>
        <p:spPr>
          <a:xfrm>
            <a:off x="6446242" y="5556947"/>
            <a:ext cx="953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hi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22038F-2173-4E3A-9F4C-B666D1DDE11B}"/>
              </a:ext>
            </a:extLst>
          </p:cNvPr>
          <p:cNvSpPr txBox="1"/>
          <p:nvPr/>
        </p:nvSpPr>
        <p:spPr>
          <a:xfrm>
            <a:off x="6827189" y="4090206"/>
            <a:ext cx="134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HVD Comic Serif Pro" panose="02000506000000020004" pitchFamily="50" charset="0"/>
              </a:rPr>
              <a:t>fbe</a:t>
            </a:r>
            <a:endParaRPr lang="en-US" sz="4800" dirty="0">
              <a:latin typeface="HVD Comic Serif Pro" panose="02000506000000020004" pitchFamily="50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E6D43C-A922-483D-9DAA-9B8F77C29FA2}"/>
              </a:ext>
            </a:extLst>
          </p:cNvPr>
          <p:cNvSpPr txBox="1"/>
          <p:nvPr/>
        </p:nvSpPr>
        <p:spPr>
          <a:xfrm rot="10800000">
            <a:off x="6342352" y="3344722"/>
            <a:ext cx="873457" cy="105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3AD2DB3-DE75-4DD4-89B1-279E8B5DE390}"/>
              </a:ext>
            </a:extLst>
          </p:cNvPr>
          <p:cNvSpPr txBox="1"/>
          <p:nvPr/>
        </p:nvSpPr>
        <p:spPr>
          <a:xfrm>
            <a:off x="0" y="247572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HVD Comic Serif Pro" panose="02000506000000020004" pitchFamily="50" charset="0"/>
              </a:rPr>
              <a:t>Factor Tree Puzzle 4</a:t>
            </a:r>
          </a:p>
          <a:p>
            <a:pPr algn="ctr"/>
            <a:endParaRPr lang="en-US" dirty="0">
              <a:latin typeface="HVD Comic Serif Pro" panose="02000506000000020004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16CDF7-A317-4385-A166-2EDE8EDB70E3}"/>
              </a:ext>
            </a:extLst>
          </p:cNvPr>
          <p:cNvSpPr txBox="1"/>
          <p:nvPr/>
        </p:nvSpPr>
        <p:spPr>
          <a:xfrm>
            <a:off x="475784" y="1611012"/>
            <a:ext cx="44735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Task: </a:t>
            </a:r>
          </a:p>
          <a:p>
            <a:endParaRPr lang="en-US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Determine values for the digits a through </a:t>
            </a:r>
            <a:r>
              <a:rPr lang="en-US" sz="24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so that the numbers form a valid factor tree. Each variable stands for a unique digit. Circled numbers are prime.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C641B-1B8F-44F9-BCA0-4AAC05F5FD61}"/>
              </a:ext>
            </a:extLst>
          </p:cNvPr>
          <p:cNvSpPr txBox="1"/>
          <p:nvPr/>
        </p:nvSpPr>
        <p:spPr>
          <a:xfrm>
            <a:off x="409433" y="5745707"/>
            <a:ext cx="5206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Puzzle Created by Sarah Carter @</a:t>
            </a:r>
            <a:r>
              <a:rPr lang="en-US" dirty="0" err="1"/>
              <a:t>mathequalslove</a:t>
            </a:r>
            <a:endParaRPr lang="en-US" dirty="0"/>
          </a:p>
          <a:p>
            <a:r>
              <a:rPr lang="en-US" dirty="0"/>
              <a:t>Inspired by Harold Reiter @</a:t>
            </a:r>
            <a:r>
              <a:rPr lang="en-US" dirty="0" err="1"/>
              <a:t>haroldreiter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A5048D-AA45-419A-9145-A4178D7CCE14}"/>
              </a:ext>
            </a:extLst>
          </p:cNvPr>
          <p:cNvSpPr txBox="1"/>
          <p:nvPr/>
        </p:nvSpPr>
        <p:spPr>
          <a:xfrm rot="10800000">
            <a:off x="7011820" y="4840731"/>
            <a:ext cx="873457" cy="105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V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2FD1257-E7F1-4868-9979-FAD5EB3CB517}"/>
              </a:ext>
            </a:extLst>
          </p:cNvPr>
          <p:cNvSpPr/>
          <p:nvPr/>
        </p:nvSpPr>
        <p:spPr>
          <a:xfrm>
            <a:off x="7525906" y="5372455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9C6732-C31B-4ED7-92C8-AF73D9D85D5F}"/>
              </a:ext>
            </a:extLst>
          </p:cNvPr>
          <p:cNvSpPr txBox="1"/>
          <p:nvPr/>
        </p:nvSpPr>
        <p:spPr>
          <a:xfrm>
            <a:off x="7785630" y="5524385"/>
            <a:ext cx="689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d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C8B23AC-B6AD-4270-96FB-8250BC8CFB37}"/>
              </a:ext>
            </a:extLst>
          </p:cNvPr>
          <p:cNvSpPr/>
          <p:nvPr/>
        </p:nvSpPr>
        <p:spPr>
          <a:xfrm>
            <a:off x="5726601" y="3930399"/>
            <a:ext cx="1051560" cy="10515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21B2D6-018D-405C-B1DA-E9B56F3F0FBE}"/>
              </a:ext>
            </a:extLst>
          </p:cNvPr>
          <p:cNvSpPr txBox="1"/>
          <p:nvPr/>
        </p:nvSpPr>
        <p:spPr>
          <a:xfrm>
            <a:off x="5852333" y="4090206"/>
            <a:ext cx="13634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HVD Comic Serif Pro" panose="02000506000000020004" pitchFamily="50" charset="0"/>
              </a:rPr>
              <a:t>bf</a:t>
            </a:r>
          </a:p>
        </p:txBody>
      </p:sp>
    </p:spTree>
    <p:extLst>
      <p:ext uri="{BB962C8B-B14F-4D97-AF65-F5344CB8AC3E}">
        <p14:creationId xmlns:p14="http://schemas.microsoft.com/office/powerpoint/2010/main" val="1580039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</TotalTime>
  <Words>237</Words>
  <Application>Microsoft Office PowerPoint</Application>
  <PresentationFormat>Letter Paper (8.5x11 in)</PresentationFormat>
  <Paragraphs>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HVD Comic Serif Pro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Carter</dc:creator>
  <cp:lastModifiedBy>Sarah Carter</cp:lastModifiedBy>
  <cp:revision>16</cp:revision>
  <cp:lastPrinted>2018-06-20T02:58:20Z</cp:lastPrinted>
  <dcterms:created xsi:type="dcterms:W3CDTF">2018-06-19T23:13:45Z</dcterms:created>
  <dcterms:modified xsi:type="dcterms:W3CDTF">2018-07-04T17:12:13Z</dcterms:modified>
</cp:coreProperties>
</file>