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>
      <p:cViewPr>
        <p:scale>
          <a:sx n="90" d="100"/>
          <a:sy n="90" d="100"/>
        </p:scale>
        <p:origin x="932" y="-4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microsoft.com/office/2016/11/relationships/changesInfo" Target="changesInfos/changesInfo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24901293-17D7-4AFD-9EF8-204530DAE275}"/>
    <pc:docChg chg="undo custSel addSld delSld modSld">
      <pc:chgData name="Sarah Carter" userId="4b4e2a7e9c42e1b2" providerId="LiveId" clId="{24901293-17D7-4AFD-9EF8-204530DAE275}" dt="2025-02-15T20:36:45.435" v="478" actId="1076"/>
      <pc:docMkLst>
        <pc:docMk/>
      </pc:docMkLst>
      <pc:sldChg chg="modSp add del mod">
        <pc:chgData name="Sarah Carter" userId="4b4e2a7e9c42e1b2" providerId="LiveId" clId="{24901293-17D7-4AFD-9EF8-204530DAE275}" dt="2025-02-15T20:36:31.862" v="477" actId="2696"/>
        <pc:sldMkLst>
          <pc:docMk/>
          <pc:sldMk cId="4121057777" sldId="256"/>
        </pc:sldMkLst>
        <pc:spChg chg="mod">
          <ac:chgData name="Sarah Carter" userId="4b4e2a7e9c42e1b2" providerId="LiveId" clId="{24901293-17D7-4AFD-9EF8-204530DAE275}" dt="2025-02-15T20:16:45.531" v="16" actId="20577"/>
          <ac:spMkLst>
            <pc:docMk/>
            <pc:sldMk cId="4121057777" sldId="256"/>
            <ac:spMk id="4" creationId="{02EA6B95-2941-8E94-9E27-797D86561353}"/>
          </ac:spMkLst>
        </pc:spChg>
        <pc:spChg chg="mod">
          <ac:chgData name="Sarah Carter" userId="4b4e2a7e9c42e1b2" providerId="LiveId" clId="{24901293-17D7-4AFD-9EF8-204530DAE275}" dt="2025-02-15T20:27:36.801" v="446" actId="120"/>
          <ac:spMkLst>
            <pc:docMk/>
            <pc:sldMk cId="4121057777" sldId="256"/>
            <ac:spMk id="5" creationId="{14B89E4F-782D-9976-5D62-20CE6755D9A9}"/>
          </ac:spMkLst>
        </pc:spChg>
        <pc:graphicFrameChg chg="mod">
          <ac:chgData name="Sarah Carter" userId="4b4e2a7e9c42e1b2" providerId="LiveId" clId="{24901293-17D7-4AFD-9EF8-204530DAE275}" dt="2025-02-15T20:27:35.347" v="445" actId="1076"/>
          <ac:graphicFrameMkLst>
            <pc:docMk/>
            <pc:sldMk cId="4121057777" sldId="256"/>
            <ac:graphicFrameMk id="6" creationId="{D2F6767C-5EA3-0845-0144-F7334BD63471}"/>
          </ac:graphicFrameMkLst>
        </pc:graphicFrameChg>
      </pc:sldChg>
      <pc:sldChg chg="modSp mod">
        <pc:chgData name="Sarah Carter" userId="4b4e2a7e9c42e1b2" providerId="LiveId" clId="{24901293-17D7-4AFD-9EF8-204530DAE275}" dt="2025-02-15T20:28:02.646" v="453" actId="1076"/>
        <pc:sldMkLst>
          <pc:docMk/>
          <pc:sldMk cId="2456431979" sldId="257"/>
        </pc:sldMkLst>
        <pc:spChg chg="mod">
          <ac:chgData name="Sarah Carter" userId="4b4e2a7e9c42e1b2" providerId="LiveId" clId="{24901293-17D7-4AFD-9EF8-204530DAE275}" dt="2025-02-15T20:26:29.284" v="392"/>
          <ac:spMkLst>
            <pc:docMk/>
            <pc:sldMk cId="2456431979" sldId="257"/>
            <ac:spMk id="4" creationId="{4D425905-8C6C-F31E-A209-8AB8010474E7}"/>
          </ac:spMkLst>
        </pc:spChg>
        <pc:spChg chg="mod">
          <ac:chgData name="Sarah Carter" userId="4b4e2a7e9c42e1b2" providerId="LiveId" clId="{24901293-17D7-4AFD-9EF8-204530DAE275}" dt="2025-02-15T20:27:56.441" v="452" actId="20577"/>
          <ac:spMkLst>
            <pc:docMk/>
            <pc:sldMk cId="2456431979" sldId="257"/>
            <ac:spMk id="5" creationId="{1A3E3DDA-5B11-E5FE-7196-4ADC7CB6D0E1}"/>
          </ac:spMkLst>
        </pc:spChg>
        <pc:graphicFrameChg chg="mod">
          <ac:chgData name="Sarah Carter" userId="4b4e2a7e9c42e1b2" providerId="LiveId" clId="{24901293-17D7-4AFD-9EF8-204530DAE275}" dt="2025-02-15T20:28:02.646" v="453" actId="1076"/>
          <ac:graphicFrameMkLst>
            <pc:docMk/>
            <pc:sldMk cId="2456431979" sldId="257"/>
            <ac:graphicFrameMk id="6" creationId="{691B88DE-146C-2660-DA12-799B9C8AF229}"/>
          </ac:graphicFrameMkLst>
        </pc:graphicFrameChg>
      </pc:sldChg>
      <pc:sldChg chg="modSp mod">
        <pc:chgData name="Sarah Carter" userId="4b4e2a7e9c42e1b2" providerId="LiveId" clId="{24901293-17D7-4AFD-9EF8-204530DAE275}" dt="2025-02-15T20:28:15.438" v="460" actId="1076"/>
        <pc:sldMkLst>
          <pc:docMk/>
          <pc:sldMk cId="810228202" sldId="258"/>
        </pc:sldMkLst>
        <pc:spChg chg="mod">
          <ac:chgData name="Sarah Carter" userId="4b4e2a7e9c42e1b2" providerId="LiveId" clId="{24901293-17D7-4AFD-9EF8-204530DAE275}" dt="2025-02-15T20:26:32.094" v="393"/>
          <ac:spMkLst>
            <pc:docMk/>
            <pc:sldMk cId="810228202" sldId="258"/>
            <ac:spMk id="4" creationId="{3A5FE636-F0B3-4B41-724C-4F50D02B2A89}"/>
          </ac:spMkLst>
        </pc:spChg>
        <pc:spChg chg="mod">
          <ac:chgData name="Sarah Carter" userId="4b4e2a7e9c42e1b2" providerId="LiveId" clId="{24901293-17D7-4AFD-9EF8-204530DAE275}" dt="2025-02-15T20:28:11.890" v="459" actId="20577"/>
          <ac:spMkLst>
            <pc:docMk/>
            <pc:sldMk cId="810228202" sldId="258"/>
            <ac:spMk id="5" creationId="{390D8A8F-28ED-B068-8F75-FD4A2828844E}"/>
          </ac:spMkLst>
        </pc:spChg>
        <pc:graphicFrameChg chg="mod">
          <ac:chgData name="Sarah Carter" userId="4b4e2a7e9c42e1b2" providerId="LiveId" clId="{24901293-17D7-4AFD-9EF8-204530DAE275}" dt="2025-02-15T20:28:15.438" v="460" actId="1076"/>
          <ac:graphicFrameMkLst>
            <pc:docMk/>
            <pc:sldMk cId="810228202" sldId="258"/>
            <ac:graphicFrameMk id="13" creationId="{349EE36C-5BB3-A33C-8F77-242D64FC6446}"/>
          </ac:graphicFrameMkLst>
        </pc:graphicFrameChg>
      </pc:sldChg>
      <pc:sldChg chg="modSp mod">
        <pc:chgData name="Sarah Carter" userId="4b4e2a7e9c42e1b2" providerId="LiveId" clId="{24901293-17D7-4AFD-9EF8-204530DAE275}" dt="2025-02-15T20:36:45.435" v="478" actId="1076"/>
        <pc:sldMkLst>
          <pc:docMk/>
          <pc:sldMk cId="3176887073" sldId="259"/>
        </pc:sldMkLst>
        <pc:spChg chg="mod">
          <ac:chgData name="Sarah Carter" userId="4b4e2a7e9c42e1b2" providerId="LiveId" clId="{24901293-17D7-4AFD-9EF8-204530DAE275}" dt="2025-02-15T20:26:36.869" v="394"/>
          <ac:spMkLst>
            <pc:docMk/>
            <pc:sldMk cId="3176887073" sldId="259"/>
            <ac:spMk id="4" creationId="{D3AAAF7B-71EB-12E1-970E-4847CB1817FA}"/>
          </ac:spMkLst>
        </pc:spChg>
        <pc:spChg chg="mod">
          <ac:chgData name="Sarah Carter" userId="4b4e2a7e9c42e1b2" providerId="LiveId" clId="{24901293-17D7-4AFD-9EF8-204530DAE275}" dt="2025-02-15T20:28:24.826" v="466" actId="20577"/>
          <ac:spMkLst>
            <pc:docMk/>
            <pc:sldMk cId="3176887073" sldId="259"/>
            <ac:spMk id="5" creationId="{ECB695D4-B0F1-9C3F-1055-0C9740C2A736}"/>
          </ac:spMkLst>
        </pc:spChg>
        <pc:graphicFrameChg chg="mod">
          <ac:chgData name="Sarah Carter" userId="4b4e2a7e9c42e1b2" providerId="LiveId" clId="{24901293-17D7-4AFD-9EF8-204530DAE275}" dt="2025-02-15T20:36:45.435" v="478" actId="1076"/>
          <ac:graphicFrameMkLst>
            <pc:docMk/>
            <pc:sldMk cId="3176887073" sldId="259"/>
            <ac:graphicFrameMk id="13" creationId="{995DB736-7E6C-7ED4-B571-9772BB68AEF3}"/>
          </ac:graphicFrameMkLst>
        </pc:graphicFrameChg>
      </pc:sldChg>
      <pc:sldChg chg="modSp mod">
        <pc:chgData name="Sarah Carter" userId="4b4e2a7e9c42e1b2" providerId="LiveId" clId="{24901293-17D7-4AFD-9EF8-204530DAE275}" dt="2025-02-15T20:31:12.750" v="473" actId="1076"/>
        <pc:sldMkLst>
          <pc:docMk/>
          <pc:sldMk cId="2619580189" sldId="260"/>
        </pc:sldMkLst>
        <pc:spChg chg="mod">
          <ac:chgData name="Sarah Carter" userId="4b4e2a7e9c42e1b2" providerId="LiveId" clId="{24901293-17D7-4AFD-9EF8-204530DAE275}" dt="2025-02-15T20:26:39.637" v="395"/>
          <ac:spMkLst>
            <pc:docMk/>
            <pc:sldMk cId="2619580189" sldId="260"/>
            <ac:spMk id="4" creationId="{D2EC6315-9E37-B013-BDC9-2B9B6B70965F}"/>
          </ac:spMkLst>
        </pc:spChg>
        <pc:spChg chg="mod">
          <ac:chgData name="Sarah Carter" userId="4b4e2a7e9c42e1b2" providerId="LiveId" clId="{24901293-17D7-4AFD-9EF8-204530DAE275}" dt="2025-02-15T20:30:21.397" v="472" actId="20577"/>
          <ac:spMkLst>
            <pc:docMk/>
            <pc:sldMk cId="2619580189" sldId="260"/>
            <ac:spMk id="5" creationId="{5B64025E-F29D-51CE-0A09-139F903FE613}"/>
          </ac:spMkLst>
        </pc:spChg>
        <pc:graphicFrameChg chg="mod">
          <ac:chgData name="Sarah Carter" userId="4b4e2a7e9c42e1b2" providerId="LiveId" clId="{24901293-17D7-4AFD-9EF8-204530DAE275}" dt="2025-02-15T20:31:12.750" v="473" actId="1076"/>
          <ac:graphicFrameMkLst>
            <pc:docMk/>
            <pc:sldMk cId="2619580189" sldId="260"/>
            <ac:graphicFrameMk id="13" creationId="{E8D384E4-B6DA-C3A1-947E-3EC588FB97B8}"/>
          </ac:graphicFrameMkLst>
        </pc:graphicFrameChg>
      </pc:sldChg>
      <pc:sldChg chg="modSp mod">
        <pc:chgData name="Sarah Carter" userId="4b4e2a7e9c42e1b2" providerId="LiveId" clId="{24901293-17D7-4AFD-9EF8-204530DAE275}" dt="2025-02-15T20:33:24.987" v="476" actId="1076"/>
        <pc:sldMkLst>
          <pc:docMk/>
          <pc:sldMk cId="770065602" sldId="261"/>
        </pc:sldMkLst>
        <pc:spChg chg="mod">
          <ac:chgData name="Sarah Carter" userId="4b4e2a7e9c42e1b2" providerId="LiveId" clId="{24901293-17D7-4AFD-9EF8-204530DAE275}" dt="2025-02-15T20:26:42.205" v="396"/>
          <ac:spMkLst>
            <pc:docMk/>
            <pc:sldMk cId="770065602" sldId="261"/>
            <ac:spMk id="4" creationId="{418538D8-9C56-1D0B-C937-1FE13CCB9BA3}"/>
          </ac:spMkLst>
        </pc:spChg>
        <pc:spChg chg="mod">
          <ac:chgData name="Sarah Carter" userId="4b4e2a7e9c42e1b2" providerId="LiveId" clId="{24901293-17D7-4AFD-9EF8-204530DAE275}" dt="2025-02-15T20:33:20.633" v="475" actId="20577"/>
          <ac:spMkLst>
            <pc:docMk/>
            <pc:sldMk cId="770065602" sldId="261"/>
            <ac:spMk id="5" creationId="{99075C51-C515-D3D5-9DC0-E8675486349E}"/>
          </ac:spMkLst>
        </pc:spChg>
        <pc:graphicFrameChg chg="mod">
          <ac:chgData name="Sarah Carter" userId="4b4e2a7e9c42e1b2" providerId="LiveId" clId="{24901293-17D7-4AFD-9EF8-204530DAE275}" dt="2025-02-15T20:33:24.987" v="476" actId="1076"/>
          <ac:graphicFrameMkLst>
            <pc:docMk/>
            <pc:sldMk cId="770065602" sldId="261"/>
            <ac:graphicFrameMk id="13" creationId="{1B092F7C-BDFA-743A-839C-FC07912716B4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C7A72-C350-4EF7-9C27-50785152007C}" type="datetimeFigureOut">
              <a:rPr lang="en-US" smtClean="0"/>
              <a:t>2/15/2025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1FA8-ECBB-47E0-935F-BF4AE5567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8228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C7A72-C350-4EF7-9C27-50785152007C}" type="datetimeFigureOut">
              <a:rPr lang="en-US" smtClean="0"/>
              <a:t>2/15/2025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1FA8-ECBB-47E0-935F-BF4AE5567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904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C7A72-C350-4EF7-9C27-50785152007C}" type="datetimeFigureOut">
              <a:rPr lang="en-US" smtClean="0"/>
              <a:t>2/15/2025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1FA8-ECBB-47E0-935F-BF4AE5567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213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C7A72-C350-4EF7-9C27-50785152007C}" type="datetimeFigureOut">
              <a:rPr lang="en-US" smtClean="0"/>
              <a:t>2/15/2025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1FA8-ECBB-47E0-935F-BF4AE5567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832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C7A72-C350-4EF7-9C27-50785152007C}" type="datetimeFigureOut">
              <a:rPr lang="en-US" smtClean="0"/>
              <a:t>2/15/2025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1FA8-ECBB-47E0-935F-BF4AE5567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20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C7A72-C350-4EF7-9C27-50785152007C}" type="datetimeFigureOut">
              <a:rPr lang="en-US" smtClean="0"/>
              <a:t>2/15/2025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1FA8-ECBB-47E0-935F-BF4AE5567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779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C7A72-C350-4EF7-9C27-50785152007C}" type="datetimeFigureOut">
              <a:rPr lang="en-US" smtClean="0"/>
              <a:t>2/15/2025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1FA8-ECBB-47E0-935F-BF4AE5567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825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C7A72-C350-4EF7-9C27-50785152007C}" type="datetimeFigureOut">
              <a:rPr lang="en-US" smtClean="0"/>
              <a:t>2/15/2025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1FA8-ECBB-47E0-935F-BF4AE5567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349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C7A72-C350-4EF7-9C27-50785152007C}" type="datetimeFigureOut">
              <a:rPr lang="en-US" smtClean="0"/>
              <a:t>2/15/2025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1FA8-ECBB-47E0-935F-BF4AE5567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110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C7A72-C350-4EF7-9C27-50785152007C}" type="datetimeFigureOut">
              <a:rPr lang="en-US" smtClean="0"/>
              <a:t>2/15/2025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1FA8-ECBB-47E0-935F-BF4AE5567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782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C7A72-C350-4EF7-9C27-50785152007C}" type="datetimeFigureOut">
              <a:rPr lang="en-US" smtClean="0"/>
              <a:t>2/15/2025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F1FA8-ECBB-47E0-935F-BF4AE5567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94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48C7A72-C350-4EF7-9C27-50785152007C}" type="datetimeFigureOut">
              <a:rPr lang="en-US" smtClean="0"/>
              <a:t>2/15/2025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18F1FA8-ECBB-47E0-935F-BF4AE55674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313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1FD94A-C73A-AE98-1D7A-A9437AD21E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>
            <a:extLst>
              <a:ext uri="{FF2B5EF4-FFF2-40B4-BE49-F238E27FC236}">
                <a16:creationId xmlns:a16="http://schemas.microsoft.com/office/drawing/2014/main" id="{4D425905-8C6C-F31E-A209-8AB8010474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706" y="257175"/>
            <a:ext cx="6884988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FIVE FIVES PUZZLE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1A3E3DDA-5B11-E5FE-7196-4ADC7CB6D0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962025"/>
            <a:ext cx="6858000" cy="525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Use exactly five fives along with addition, subtraction, multiplication, division, exponentiation, square roots, </a:t>
            </a:r>
            <a:r>
              <a:rPr lang="en-US" altLang="en-US" sz="1100" dirty="0">
                <a:solidFill>
                  <a:srgbClr val="000000"/>
                </a:solidFill>
                <a:latin typeface="Century Gothic" panose="020B0502020202020204" pitchFamily="34" charset="0"/>
              </a:rPr>
              <a:t>and factorials to form expressions equal to the numbers 1-50.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Digits may be joined together to form numbers such as 55 or 555.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91B88DE-146C-2660-DA12-799B9C8AF2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2378413"/>
              </p:ext>
            </p:extLst>
          </p:nvPr>
        </p:nvGraphicFramePr>
        <p:xfrm>
          <a:off x="502920" y="1539973"/>
          <a:ext cx="6766560" cy="7608875"/>
        </p:xfrm>
        <a:graphic>
          <a:graphicData uri="http://schemas.openxmlformats.org/drawingml/2006/table">
            <a:tbl>
              <a:tblPr/>
              <a:tblGrid>
                <a:gridCol w="3383280">
                  <a:extLst>
                    <a:ext uri="{9D8B030D-6E8A-4147-A177-3AD203B41FA5}">
                      <a16:colId xmlns:a16="http://schemas.microsoft.com/office/drawing/2014/main" val="3217008696"/>
                    </a:ext>
                  </a:extLst>
                </a:gridCol>
                <a:gridCol w="3383280">
                  <a:extLst>
                    <a:ext uri="{9D8B030D-6E8A-4147-A177-3AD203B41FA5}">
                      <a16:colId xmlns:a16="http://schemas.microsoft.com/office/drawing/2014/main" val="1320113501"/>
                    </a:ext>
                  </a:extLst>
                </a:gridCol>
              </a:tblGrid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 = </a:t>
                      </a:r>
                      <a:endParaRPr lang="en-US" sz="10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 = </a:t>
                      </a:r>
                      <a:endParaRPr lang="en-US" sz="10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2963242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 = </a:t>
                      </a:r>
                      <a:endParaRPr lang="en-US" sz="10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3102023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 = 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2736851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 = 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4864457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 = 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0466131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 = 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569523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 = 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1378743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 = 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5282033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 = 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3123664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 = 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0701196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8743870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 = 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057068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 = 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0221853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9484768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 = </a:t>
                      </a:r>
                      <a:endParaRPr lang="en-US" sz="10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6389520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41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9746399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42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9313316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43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1078095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44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1085504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45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6587493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46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8290606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47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1606063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48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99257236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49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0388638"/>
                  </a:ext>
                </a:extLst>
              </a:tr>
              <a:tr h="30435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 =</a:t>
                      </a:r>
                      <a:endParaRPr lang="en-US" sz="1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50 =</a:t>
                      </a:r>
                      <a:endParaRPr lang="en-US" sz="10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2224356"/>
                  </a:ext>
                </a:extLst>
              </a:tr>
            </a:tbl>
          </a:graphicData>
        </a:graphic>
      </p:graphicFrame>
      <p:sp>
        <p:nvSpPr>
          <p:cNvPr id="7" name="Control 4">
            <a:extLst>
              <a:ext uri="{FF2B5EF4-FFF2-40B4-BE49-F238E27FC236}">
                <a16:creationId xmlns:a16="http://schemas.microsoft.com/office/drawing/2014/main" id="{99DC3100-D135-2E84-FFAC-0AF39EF19588}"/>
              </a:ext>
            </a:extLst>
          </p:cNvPr>
          <p:cNvSpPr>
            <a:spLocks noChangeArrowheads="1" noChangeShapeType="1"/>
          </p:cNvSpPr>
          <p:nvPr/>
        </p:nvSpPr>
        <p:spPr bwMode="auto">
          <a:xfrm>
            <a:off x="1611313" y="4270375"/>
            <a:ext cx="6858000" cy="8008938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1984368-FDC2-889A-2321-EC19E6386623}"/>
              </a:ext>
            </a:extLst>
          </p:cNvPr>
          <p:cNvGrpSpPr/>
          <p:nvPr/>
        </p:nvGrpSpPr>
        <p:grpSpPr>
          <a:xfrm>
            <a:off x="765544" y="9213221"/>
            <a:ext cx="6871494" cy="261610"/>
            <a:chOff x="457200" y="8965570"/>
            <a:chExt cx="6871494" cy="26161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E0EA6B4-614F-6D08-EDF4-46D86E223A4A}"/>
                </a:ext>
              </a:extLst>
            </p:cNvPr>
            <p:cNvSpPr txBox="1"/>
            <p:nvPr/>
          </p:nvSpPr>
          <p:spPr>
            <a:xfrm>
              <a:off x="457200" y="8965570"/>
              <a:ext cx="6871494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>
                <a:tabLst>
                  <a:tab pos="2971800" algn="ctr"/>
                  <a:tab pos="5943600" algn="r"/>
                </a:tabLst>
              </a:pPr>
              <a:r>
                <a:rPr lang="en-US" sz="1100" kern="1400" dirty="0">
                  <a:solidFill>
                    <a:srgbClr val="000000"/>
                  </a:solidFill>
                  <a:effectLst/>
                  <a:latin typeface="Century Gothic" panose="020B0502020202020204" pitchFamily="34" charset="0"/>
                  <a:ea typeface="Times New Roman" panose="02020603050405020304" pitchFamily="18" charset="0"/>
                </a:rPr>
                <a:t>Created by Sarah Carter | @mathequalslove | mathequalslove.net |</a:t>
              </a:r>
            </a:p>
          </p:txBody>
        </p:sp>
        <p:pic>
          <p:nvPicPr>
            <p:cNvPr id="11" name="Picture 10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F86048AF-0D47-A7B8-8130-E8D3C38277A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2784" y="9018055"/>
              <a:ext cx="1350335" cy="17790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56431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856330-85DB-8DF0-2CB0-504FCDAF98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>
            <a:extLst>
              <a:ext uri="{FF2B5EF4-FFF2-40B4-BE49-F238E27FC236}">
                <a16:creationId xmlns:a16="http://schemas.microsoft.com/office/drawing/2014/main" id="{3A5FE636-F0B3-4B41-724C-4F50D02B2A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706" y="257175"/>
            <a:ext cx="6884988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FIVE FIVES PUZZLE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390D8A8F-28ED-B068-8F75-FD4A282884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962025"/>
            <a:ext cx="6858000" cy="525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Use exactly five fives along with addition, subtraction, multiplication, division, exponentiation, square roots, </a:t>
            </a:r>
            <a:r>
              <a:rPr lang="en-US" altLang="en-US" sz="1100" dirty="0">
                <a:solidFill>
                  <a:srgbClr val="000000"/>
                </a:solidFill>
                <a:latin typeface="Century Gothic" panose="020B0502020202020204" pitchFamily="34" charset="0"/>
              </a:rPr>
              <a:t>and factorials to form expressions equal to the numbers 1-40.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Digits may be joined together to form numbers such as 55 or 555.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Control 4">
            <a:extLst>
              <a:ext uri="{FF2B5EF4-FFF2-40B4-BE49-F238E27FC236}">
                <a16:creationId xmlns:a16="http://schemas.microsoft.com/office/drawing/2014/main" id="{35623B92-A038-8DEB-E508-12AF2E05EAD3}"/>
              </a:ext>
            </a:extLst>
          </p:cNvPr>
          <p:cNvSpPr>
            <a:spLocks noChangeArrowheads="1" noChangeShapeType="1"/>
          </p:cNvSpPr>
          <p:nvPr/>
        </p:nvSpPr>
        <p:spPr bwMode="auto">
          <a:xfrm>
            <a:off x="1611313" y="4270375"/>
            <a:ext cx="6858000" cy="8008938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9B0B113-6898-BD39-F826-986A04593337}"/>
              </a:ext>
            </a:extLst>
          </p:cNvPr>
          <p:cNvGrpSpPr/>
          <p:nvPr/>
        </p:nvGrpSpPr>
        <p:grpSpPr>
          <a:xfrm>
            <a:off x="765544" y="9213221"/>
            <a:ext cx="6871494" cy="261610"/>
            <a:chOff x="457200" y="8965570"/>
            <a:chExt cx="6871494" cy="26161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ED395C4-A870-139F-9E81-A6823A2F8C26}"/>
                </a:ext>
              </a:extLst>
            </p:cNvPr>
            <p:cNvSpPr txBox="1"/>
            <p:nvPr/>
          </p:nvSpPr>
          <p:spPr>
            <a:xfrm>
              <a:off x="457200" y="8965570"/>
              <a:ext cx="6871494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>
                <a:tabLst>
                  <a:tab pos="2971800" algn="ctr"/>
                  <a:tab pos="5943600" algn="r"/>
                </a:tabLst>
              </a:pPr>
              <a:r>
                <a:rPr lang="en-US" sz="1100" kern="1400" dirty="0">
                  <a:solidFill>
                    <a:srgbClr val="000000"/>
                  </a:solidFill>
                  <a:effectLst/>
                  <a:latin typeface="Century Gothic" panose="020B0502020202020204" pitchFamily="34" charset="0"/>
                  <a:ea typeface="Times New Roman" panose="02020603050405020304" pitchFamily="18" charset="0"/>
                </a:rPr>
                <a:t>Created by Sarah Carter | @mathequalslove | mathequalslove.net |</a:t>
              </a:r>
            </a:p>
          </p:txBody>
        </p:sp>
        <p:pic>
          <p:nvPicPr>
            <p:cNvPr id="11" name="Picture 10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E746EA9E-C13F-C5FC-0AAC-7FE928E22C9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2784" y="9018055"/>
              <a:ext cx="1350335" cy="177906"/>
            </a:xfrm>
            <a:prstGeom prst="rect">
              <a:avLst/>
            </a:prstGeom>
          </p:spPr>
        </p:pic>
      </p:grp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349EE36C-5BB3-A33C-8F77-242D64FC64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7992609"/>
              </p:ext>
            </p:extLst>
          </p:nvPr>
        </p:nvGraphicFramePr>
        <p:xfrm>
          <a:off x="502920" y="1531715"/>
          <a:ext cx="6766560" cy="7620960"/>
        </p:xfrm>
        <a:graphic>
          <a:graphicData uri="http://schemas.openxmlformats.org/drawingml/2006/table">
            <a:tbl>
              <a:tblPr/>
              <a:tblGrid>
                <a:gridCol w="3383280">
                  <a:extLst>
                    <a:ext uri="{9D8B030D-6E8A-4147-A177-3AD203B41FA5}">
                      <a16:colId xmlns:a16="http://schemas.microsoft.com/office/drawing/2014/main" val="3217008696"/>
                    </a:ext>
                  </a:extLst>
                </a:gridCol>
                <a:gridCol w="3383280">
                  <a:extLst>
                    <a:ext uri="{9D8B030D-6E8A-4147-A177-3AD203B41FA5}">
                      <a16:colId xmlns:a16="http://schemas.microsoft.com/office/drawing/2014/main" val="1320113501"/>
                    </a:ext>
                  </a:extLst>
                </a:gridCol>
              </a:tblGrid>
              <a:tr h="38104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 = 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 = 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2963242"/>
                  </a:ext>
                </a:extLst>
              </a:tr>
              <a:tr h="38104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 = 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 =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3102023"/>
                  </a:ext>
                </a:extLst>
              </a:tr>
              <a:tr h="38104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 = 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 =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2736851"/>
                  </a:ext>
                </a:extLst>
              </a:tr>
              <a:tr h="38104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 = </a:t>
                      </a:r>
                      <a:endParaRPr lang="en-US" sz="105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 =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4864457"/>
                  </a:ext>
                </a:extLst>
              </a:tr>
              <a:tr h="38104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 = </a:t>
                      </a:r>
                      <a:endParaRPr lang="en-US" sz="105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 =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0466131"/>
                  </a:ext>
                </a:extLst>
              </a:tr>
              <a:tr h="38104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 = </a:t>
                      </a:r>
                      <a:endParaRPr lang="en-US" sz="105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 =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569523"/>
                  </a:ext>
                </a:extLst>
              </a:tr>
              <a:tr h="38104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 = </a:t>
                      </a:r>
                      <a:endParaRPr lang="en-US" sz="105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 =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1378743"/>
                  </a:ext>
                </a:extLst>
              </a:tr>
              <a:tr h="38104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 = </a:t>
                      </a:r>
                      <a:endParaRPr lang="en-US" sz="105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 =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5282033"/>
                  </a:ext>
                </a:extLst>
              </a:tr>
              <a:tr h="38104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 = </a:t>
                      </a:r>
                      <a:endParaRPr lang="en-US" sz="105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 =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3123664"/>
                  </a:ext>
                </a:extLst>
              </a:tr>
              <a:tr h="38104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 = </a:t>
                      </a:r>
                      <a:endParaRPr lang="en-US" sz="105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 =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0701196"/>
                  </a:ext>
                </a:extLst>
              </a:tr>
              <a:tr h="38104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 =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31 =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8743870"/>
                  </a:ext>
                </a:extLst>
              </a:tr>
              <a:tr h="38104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 = </a:t>
                      </a:r>
                      <a:endParaRPr lang="en-US" sz="105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32 =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057068"/>
                  </a:ext>
                </a:extLst>
              </a:tr>
              <a:tr h="38104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 = </a:t>
                      </a:r>
                      <a:endParaRPr lang="en-US" sz="105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33 =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0221853"/>
                  </a:ext>
                </a:extLst>
              </a:tr>
              <a:tr h="38104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 =</a:t>
                      </a:r>
                      <a:endParaRPr lang="en-US" sz="105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34 =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9484768"/>
                  </a:ext>
                </a:extLst>
              </a:tr>
              <a:tr h="38104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 = </a:t>
                      </a:r>
                      <a:endParaRPr lang="en-US" sz="105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35 =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6389520"/>
                  </a:ext>
                </a:extLst>
              </a:tr>
              <a:tr h="38104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 =</a:t>
                      </a:r>
                      <a:endParaRPr lang="en-US" sz="105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36 =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9746399"/>
                  </a:ext>
                </a:extLst>
              </a:tr>
              <a:tr h="38104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 =</a:t>
                      </a:r>
                      <a:endParaRPr lang="en-US" sz="105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37 =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09313316"/>
                  </a:ext>
                </a:extLst>
              </a:tr>
              <a:tr h="38104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 =</a:t>
                      </a:r>
                      <a:endParaRPr lang="en-US" sz="105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38 =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1078095"/>
                  </a:ext>
                </a:extLst>
              </a:tr>
              <a:tr h="38104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 =</a:t>
                      </a:r>
                      <a:endParaRPr lang="en-US" sz="105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39 =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1085504"/>
                  </a:ext>
                </a:extLst>
              </a:tr>
              <a:tr h="381048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 =</a:t>
                      </a:r>
                      <a:endParaRPr lang="en-US" sz="105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40 =</a:t>
                      </a:r>
                      <a:endParaRPr lang="en-US" sz="105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65874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0228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9C2E4B-5C68-686B-7965-B62B996EB5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>
            <a:extLst>
              <a:ext uri="{FF2B5EF4-FFF2-40B4-BE49-F238E27FC236}">
                <a16:creationId xmlns:a16="http://schemas.microsoft.com/office/drawing/2014/main" id="{D3AAAF7B-71EB-12E1-970E-4847CB1817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706" y="257175"/>
            <a:ext cx="6884988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FIVE FIVES PUZZLE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ECB695D4-B0F1-9C3F-1055-0C9740C2A7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962025"/>
            <a:ext cx="6858000" cy="525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Use exactly five fives along with addition, subtraction, multiplication, division, exponentiation, square roots, </a:t>
            </a:r>
            <a:r>
              <a:rPr lang="en-US" altLang="en-US" sz="1100" dirty="0">
                <a:solidFill>
                  <a:srgbClr val="000000"/>
                </a:solidFill>
                <a:latin typeface="Century Gothic" panose="020B0502020202020204" pitchFamily="34" charset="0"/>
              </a:rPr>
              <a:t>and factorials to form expressions equal to the numbers 1-30.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Digits may be joined together to form numbers such as 55 or 555.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Control 4">
            <a:extLst>
              <a:ext uri="{FF2B5EF4-FFF2-40B4-BE49-F238E27FC236}">
                <a16:creationId xmlns:a16="http://schemas.microsoft.com/office/drawing/2014/main" id="{29FD847F-4976-FEDC-DA74-1E9DFDDC3227}"/>
              </a:ext>
            </a:extLst>
          </p:cNvPr>
          <p:cNvSpPr>
            <a:spLocks noChangeArrowheads="1" noChangeShapeType="1"/>
          </p:cNvSpPr>
          <p:nvPr/>
        </p:nvSpPr>
        <p:spPr bwMode="auto">
          <a:xfrm>
            <a:off x="1611313" y="4270375"/>
            <a:ext cx="6858000" cy="8008938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0ACEF04-CFB8-0E71-58E0-DD8379D6EAB4}"/>
              </a:ext>
            </a:extLst>
          </p:cNvPr>
          <p:cNvGrpSpPr/>
          <p:nvPr/>
        </p:nvGrpSpPr>
        <p:grpSpPr>
          <a:xfrm>
            <a:off x="765544" y="9213221"/>
            <a:ext cx="6871494" cy="261610"/>
            <a:chOff x="457200" y="8965570"/>
            <a:chExt cx="6871494" cy="26161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E050AF4-5441-00A9-DCE0-6FF8FF226C12}"/>
                </a:ext>
              </a:extLst>
            </p:cNvPr>
            <p:cNvSpPr txBox="1"/>
            <p:nvPr/>
          </p:nvSpPr>
          <p:spPr>
            <a:xfrm>
              <a:off x="457200" y="8965570"/>
              <a:ext cx="6871494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>
                <a:tabLst>
                  <a:tab pos="2971800" algn="ctr"/>
                  <a:tab pos="5943600" algn="r"/>
                </a:tabLst>
              </a:pPr>
              <a:r>
                <a:rPr lang="en-US" sz="1100" kern="1400" dirty="0">
                  <a:solidFill>
                    <a:srgbClr val="000000"/>
                  </a:solidFill>
                  <a:effectLst/>
                  <a:latin typeface="Century Gothic" panose="020B0502020202020204" pitchFamily="34" charset="0"/>
                  <a:ea typeface="Times New Roman" panose="02020603050405020304" pitchFamily="18" charset="0"/>
                </a:rPr>
                <a:t>Created by Sarah Carter | @mathequalslove | mathequalslove.net |</a:t>
              </a:r>
            </a:p>
          </p:txBody>
        </p:sp>
        <p:pic>
          <p:nvPicPr>
            <p:cNvPr id="11" name="Picture 10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2F93DED9-CD72-533B-12F5-D98372721D7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2784" y="9018055"/>
              <a:ext cx="1350335" cy="177906"/>
            </a:xfrm>
            <a:prstGeom prst="rect">
              <a:avLst/>
            </a:prstGeom>
          </p:spPr>
        </p:pic>
      </p:grp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995DB736-7E6C-7ED4-B571-9772BB68AE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4290752"/>
              </p:ext>
            </p:extLst>
          </p:nvPr>
        </p:nvGraphicFramePr>
        <p:xfrm>
          <a:off x="502920" y="1545991"/>
          <a:ext cx="6766560" cy="7616955"/>
        </p:xfrm>
        <a:graphic>
          <a:graphicData uri="http://schemas.openxmlformats.org/drawingml/2006/table">
            <a:tbl>
              <a:tblPr/>
              <a:tblGrid>
                <a:gridCol w="3383280">
                  <a:extLst>
                    <a:ext uri="{9D8B030D-6E8A-4147-A177-3AD203B41FA5}">
                      <a16:colId xmlns:a16="http://schemas.microsoft.com/office/drawing/2014/main" val="3217008696"/>
                    </a:ext>
                  </a:extLst>
                </a:gridCol>
                <a:gridCol w="3383280">
                  <a:extLst>
                    <a:ext uri="{9D8B030D-6E8A-4147-A177-3AD203B41FA5}">
                      <a16:colId xmlns:a16="http://schemas.microsoft.com/office/drawing/2014/main" val="1320113501"/>
                    </a:ext>
                  </a:extLst>
                </a:gridCol>
              </a:tblGrid>
              <a:tr h="507797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 = </a:t>
                      </a:r>
                      <a:endParaRPr lang="en-US" sz="11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 = </a:t>
                      </a:r>
                      <a:endParaRPr lang="en-US" sz="11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2963242"/>
                  </a:ext>
                </a:extLst>
              </a:tr>
              <a:tr h="507797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 = </a:t>
                      </a:r>
                      <a:endParaRPr lang="en-US" sz="11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 =</a:t>
                      </a:r>
                      <a:endParaRPr lang="en-US" sz="11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3102023"/>
                  </a:ext>
                </a:extLst>
              </a:tr>
              <a:tr h="507797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 = </a:t>
                      </a:r>
                      <a:endParaRPr lang="en-US" sz="11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 =</a:t>
                      </a:r>
                      <a:endParaRPr lang="en-US" sz="11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2736851"/>
                  </a:ext>
                </a:extLst>
              </a:tr>
              <a:tr h="507797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 = </a:t>
                      </a:r>
                      <a:endParaRPr lang="en-US" sz="11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 =</a:t>
                      </a:r>
                      <a:endParaRPr lang="en-US" sz="11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4864457"/>
                  </a:ext>
                </a:extLst>
              </a:tr>
              <a:tr h="507797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 = </a:t>
                      </a:r>
                      <a:endParaRPr lang="en-US" sz="11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 =</a:t>
                      </a:r>
                      <a:endParaRPr lang="en-US" sz="11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0466131"/>
                  </a:ext>
                </a:extLst>
              </a:tr>
              <a:tr h="507797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 = </a:t>
                      </a:r>
                      <a:endParaRPr lang="en-US" sz="11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21 =</a:t>
                      </a:r>
                      <a:endParaRPr lang="en-US" sz="11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569523"/>
                  </a:ext>
                </a:extLst>
              </a:tr>
              <a:tr h="507797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 = </a:t>
                      </a:r>
                      <a:endParaRPr lang="en-US" sz="11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22 =</a:t>
                      </a:r>
                      <a:endParaRPr lang="en-US" sz="11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1378743"/>
                  </a:ext>
                </a:extLst>
              </a:tr>
              <a:tr h="507797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 = </a:t>
                      </a:r>
                      <a:endParaRPr lang="en-US" sz="11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23 =</a:t>
                      </a:r>
                      <a:endParaRPr lang="en-US" sz="11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5282033"/>
                  </a:ext>
                </a:extLst>
              </a:tr>
              <a:tr h="507797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 = </a:t>
                      </a:r>
                      <a:endParaRPr lang="en-US" sz="11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24 =</a:t>
                      </a:r>
                      <a:endParaRPr lang="en-US" sz="11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3123664"/>
                  </a:ext>
                </a:extLst>
              </a:tr>
              <a:tr h="507797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 = </a:t>
                      </a:r>
                      <a:endParaRPr lang="en-US" sz="11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25 =</a:t>
                      </a:r>
                      <a:endParaRPr lang="en-US" sz="11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0701196"/>
                  </a:ext>
                </a:extLst>
              </a:tr>
              <a:tr h="507797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 =</a:t>
                      </a:r>
                      <a:endParaRPr lang="en-US" sz="11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26 =</a:t>
                      </a:r>
                      <a:endParaRPr lang="en-US" sz="11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58743870"/>
                  </a:ext>
                </a:extLst>
              </a:tr>
              <a:tr h="507797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 = </a:t>
                      </a:r>
                      <a:endParaRPr lang="en-US" sz="11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27 =</a:t>
                      </a:r>
                      <a:endParaRPr lang="en-US" sz="11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057068"/>
                  </a:ext>
                </a:extLst>
              </a:tr>
              <a:tr h="507797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 = </a:t>
                      </a:r>
                      <a:endParaRPr lang="en-US" sz="11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28 =</a:t>
                      </a:r>
                      <a:endParaRPr lang="en-US" sz="11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0221853"/>
                  </a:ext>
                </a:extLst>
              </a:tr>
              <a:tr h="507797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 =</a:t>
                      </a:r>
                      <a:endParaRPr lang="en-US" sz="11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29 =</a:t>
                      </a:r>
                      <a:endParaRPr lang="en-US" sz="11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89484768"/>
                  </a:ext>
                </a:extLst>
              </a:tr>
              <a:tr h="507797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 = </a:t>
                      </a:r>
                      <a:endParaRPr lang="en-US" sz="11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18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30 =</a:t>
                      </a:r>
                      <a:endParaRPr lang="en-US" sz="11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863895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6887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726098-B214-6638-15C0-0C13CBE9AB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>
            <a:extLst>
              <a:ext uri="{FF2B5EF4-FFF2-40B4-BE49-F238E27FC236}">
                <a16:creationId xmlns:a16="http://schemas.microsoft.com/office/drawing/2014/main" id="{D2EC6315-9E37-B013-BDC9-2B9B6B7096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706" y="257175"/>
            <a:ext cx="6884988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FIVE FIVES PUZZLE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5B64025E-F29D-51CE-0A09-139F903FE6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962025"/>
            <a:ext cx="6858000" cy="525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Use exactly five fives along with addition, subtraction, multiplication, division, exponentiation, square roots, </a:t>
            </a:r>
            <a:r>
              <a:rPr lang="en-US" altLang="en-US" sz="1100" dirty="0">
                <a:solidFill>
                  <a:srgbClr val="000000"/>
                </a:solidFill>
                <a:latin typeface="Century Gothic" panose="020B0502020202020204" pitchFamily="34" charset="0"/>
              </a:rPr>
              <a:t>and factorials to form expressions equal to the numbers 1-20.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Digits may be joined together to form numbers such as 55 or 555.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Control 4">
            <a:extLst>
              <a:ext uri="{FF2B5EF4-FFF2-40B4-BE49-F238E27FC236}">
                <a16:creationId xmlns:a16="http://schemas.microsoft.com/office/drawing/2014/main" id="{DACB289A-FDB7-3B40-FB99-F546BFABB378}"/>
              </a:ext>
            </a:extLst>
          </p:cNvPr>
          <p:cNvSpPr>
            <a:spLocks noChangeArrowheads="1" noChangeShapeType="1"/>
          </p:cNvSpPr>
          <p:nvPr/>
        </p:nvSpPr>
        <p:spPr bwMode="auto">
          <a:xfrm>
            <a:off x="1611313" y="4270375"/>
            <a:ext cx="6858000" cy="8008938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D623032-393B-B228-C201-57777D908FA6}"/>
              </a:ext>
            </a:extLst>
          </p:cNvPr>
          <p:cNvGrpSpPr/>
          <p:nvPr/>
        </p:nvGrpSpPr>
        <p:grpSpPr>
          <a:xfrm>
            <a:off x="765544" y="9213221"/>
            <a:ext cx="6871494" cy="261610"/>
            <a:chOff x="457200" y="8965570"/>
            <a:chExt cx="6871494" cy="26161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16E502C-1C26-2505-1C55-3DC74E2D0E32}"/>
                </a:ext>
              </a:extLst>
            </p:cNvPr>
            <p:cNvSpPr txBox="1"/>
            <p:nvPr/>
          </p:nvSpPr>
          <p:spPr>
            <a:xfrm>
              <a:off x="457200" y="8965570"/>
              <a:ext cx="6871494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>
                <a:tabLst>
                  <a:tab pos="2971800" algn="ctr"/>
                  <a:tab pos="5943600" algn="r"/>
                </a:tabLst>
              </a:pPr>
              <a:r>
                <a:rPr lang="en-US" sz="1100" kern="1400" dirty="0">
                  <a:solidFill>
                    <a:srgbClr val="000000"/>
                  </a:solidFill>
                  <a:effectLst/>
                  <a:latin typeface="Century Gothic" panose="020B0502020202020204" pitchFamily="34" charset="0"/>
                  <a:ea typeface="Times New Roman" panose="02020603050405020304" pitchFamily="18" charset="0"/>
                </a:rPr>
                <a:t>Created by Sarah Carter | @mathequalslove | mathequalslove.net |</a:t>
              </a:r>
            </a:p>
          </p:txBody>
        </p:sp>
        <p:pic>
          <p:nvPicPr>
            <p:cNvPr id="11" name="Picture 10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7779B2C2-E69B-5930-2319-B4E62293E3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2784" y="9018055"/>
              <a:ext cx="1350335" cy="177906"/>
            </a:xfrm>
            <a:prstGeom prst="rect">
              <a:avLst/>
            </a:prstGeom>
          </p:spPr>
        </p:pic>
      </p:grp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E8D384E4-B6DA-C3A1-947E-3EC588FB97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0948390"/>
              </p:ext>
            </p:extLst>
          </p:nvPr>
        </p:nvGraphicFramePr>
        <p:xfrm>
          <a:off x="502920" y="1545991"/>
          <a:ext cx="6766560" cy="7616950"/>
        </p:xfrm>
        <a:graphic>
          <a:graphicData uri="http://schemas.openxmlformats.org/drawingml/2006/table">
            <a:tbl>
              <a:tblPr/>
              <a:tblGrid>
                <a:gridCol w="3383280">
                  <a:extLst>
                    <a:ext uri="{9D8B030D-6E8A-4147-A177-3AD203B41FA5}">
                      <a16:colId xmlns:a16="http://schemas.microsoft.com/office/drawing/2014/main" val="3217008696"/>
                    </a:ext>
                  </a:extLst>
                </a:gridCol>
                <a:gridCol w="3383280">
                  <a:extLst>
                    <a:ext uri="{9D8B030D-6E8A-4147-A177-3AD203B41FA5}">
                      <a16:colId xmlns:a16="http://schemas.microsoft.com/office/drawing/2014/main" val="1320113501"/>
                    </a:ext>
                  </a:extLst>
                </a:gridCol>
              </a:tblGrid>
              <a:tr h="76169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2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 = </a:t>
                      </a:r>
                      <a:endParaRPr lang="en-US" sz="14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2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11 = </a:t>
                      </a:r>
                      <a:endParaRPr lang="en-US" sz="14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2963242"/>
                  </a:ext>
                </a:extLst>
              </a:tr>
              <a:tr h="76169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2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 = </a:t>
                      </a:r>
                      <a:endParaRPr lang="en-US" sz="14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2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12 =</a:t>
                      </a:r>
                      <a:endParaRPr lang="en-US" sz="14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3102023"/>
                  </a:ext>
                </a:extLst>
              </a:tr>
              <a:tr h="76169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2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 = </a:t>
                      </a:r>
                      <a:endParaRPr lang="en-US" sz="14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2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13 =</a:t>
                      </a:r>
                      <a:endParaRPr lang="en-US" sz="14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2736851"/>
                  </a:ext>
                </a:extLst>
              </a:tr>
              <a:tr h="76169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2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 = </a:t>
                      </a:r>
                      <a:endParaRPr lang="en-US" sz="14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2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14 =</a:t>
                      </a:r>
                      <a:endParaRPr lang="en-US" sz="14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4864457"/>
                  </a:ext>
                </a:extLst>
              </a:tr>
              <a:tr h="76169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2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 = </a:t>
                      </a:r>
                      <a:endParaRPr lang="en-US" sz="14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2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15 =</a:t>
                      </a:r>
                      <a:endParaRPr lang="en-US" sz="14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0466131"/>
                  </a:ext>
                </a:extLst>
              </a:tr>
              <a:tr h="76169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2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 = </a:t>
                      </a:r>
                      <a:endParaRPr lang="en-US" sz="14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2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16 =</a:t>
                      </a:r>
                      <a:endParaRPr lang="en-US" sz="14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569523"/>
                  </a:ext>
                </a:extLst>
              </a:tr>
              <a:tr h="76169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2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 = </a:t>
                      </a:r>
                      <a:endParaRPr lang="en-US" sz="14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2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17 =</a:t>
                      </a:r>
                      <a:endParaRPr lang="en-US" sz="14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1378743"/>
                  </a:ext>
                </a:extLst>
              </a:tr>
              <a:tr h="76169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2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 = </a:t>
                      </a:r>
                      <a:endParaRPr lang="en-US" sz="14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2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18 =</a:t>
                      </a:r>
                      <a:endParaRPr lang="en-US" sz="14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5282033"/>
                  </a:ext>
                </a:extLst>
              </a:tr>
              <a:tr h="76169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2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 = </a:t>
                      </a:r>
                      <a:endParaRPr lang="en-US" sz="14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2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19 =</a:t>
                      </a:r>
                      <a:endParaRPr lang="en-US" sz="14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3123664"/>
                  </a:ext>
                </a:extLst>
              </a:tr>
              <a:tr h="76169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24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 = </a:t>
                      </a:r>
                      <a:endParaRPr lang="en-US" sz="14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24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20 =</a:t>
                      </a:r>
                      <a:endParaRPr lang="en-US" sz="14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07011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9580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830FAB-5F3E-1CC1-A4A9-B56C27E0FB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>
            <a:extLst>
              <a:ext uri="{FF2B5EF4-FFF2-40B4-BE49-F238E27FC236}">
                <a16:creationId xmlns:a16="http://schemas.microsoft.com/office/drawing/2014/main" id="{418538D8-9C56-1D0B-C937-1FE13CCB9B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706" y="257175"/>
            <a:ext cx="6884988" cy="70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FIVE FIVES PUZZLE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>
            <a:extLst>
              <a:ext uri="{FF2B5EF4-FFF2-40B4-BE49-F238E27FC236}">
                <a16:creationId xmlns:a16="http://schemas.microsoft.com/office/drawing/2014/main" id="{99075C51-C515-D3D5-9DC0-E867548634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962025"/>
            <a:ext cx="6858000" cy="525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Use exactly five fives along with addition, subtraction, multiplication, division, exponentiation, square roots, </a:t>
            </a:r>
            <a:r>
              <a:rPr lang="en-US" altLang="en-US" sz="1100" dirty="0">
                <a:solidFill>
                  <a:srgbClr val="000000"/>
                </a:solidFill>
                <a:latin typeface="Century Gothic" panose="020B0502020202020204" pitchFamily="34" charset="0"/>
              </a:rPr>
              <a:t>and factorials to form expressions equal to the numbers 1-10.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Digits may be joined together to form numbers such as 55 or 555.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Control 4">
            <a:extLst>
              <a:ext uri="{FF2B5EF4-FFF2-40B4-BE49-F238E27FC236}">
                <a16:creationId xmlns:a16="http://schemas.microsoft.com/office/drawing/2014/main" id="{98CC5140-EBD2-9338-1D69-1322D61C697C}"/>
              </a:ext>
            </a:extLst>
          </p:cNvPr>
          <p:cNvSpPr>
            <a:spLocks noChangeArrowheads="1" noChangeShapeType="1"/>
          </p:cNvSpPr>
          <p:nvPr/>
        </p:nvSpPr>
        <p:spPr bwMode="auto">
          <a:xfrm>
            <a:off x="1611313" y="4270375"/>
            <a:ext cx="6858000" cy="8008938"/>
          </a:xfrm>
          <a:prstGeom prst="rect">
            <a:avLst/>
          </a:prstGeom>
          <a:noFill/>
          <a:ln>
            <a:noFill/>
          </a:ln>
          <a:effectLst/>
          <a:extLst>
            <a:ext uri="{91240B29-F687-4F45-9708-019B960494DF}">
              <a14:hiddenLine xmlns:a14="http://schemas.microsoft.com/office/drawing/2010/main" w="25400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16E088B-35FA-8F36-F993-4F3D743F574D}"/>
              </a:ext>
            </a:extLst>
          </p:cNvPr>
          <p:cNvGrpSpPr/>
          <p:nvPr/>
        </p:nvGrpSpPr>
        <p:grpSpPr>
          <a:xfrm>
            <a:off x="765544" y="9213221"/>
            <a:ext cx="6871494" cy="261610"/>
            <a:chOff x="457200" y="8965570"/>
            <a:chExt cx="6871494" cy="26161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6774994-78ED-504D-7957-7CC2312F6408}"/>
                </a:ext>
              </a:extLst>
            </p:cNvPr>
            <p:cNvSpPr txBox="1"/>
            <p:nvPr/>
          </p:nvSpPr>
          <p:spPr>
            <a:xfrm>
              <a:off x="457200" y="8965570"/>
              <a:ext cx="6871494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>
                <a:tabLst>
                  <a:tab pos="2971800" algn="ctr"/>
                  <a:tab pos="5943600" algn="r"/>
                </a:tabLst>
              </a:pPr>
              <a:r>
                <a:rPr lang="en-US" sz="1100" kern="1400" dirty="0">
                  <a:solidFill>
                    <a:srgbClr val="000000"/>
                  </a:solidFill>
                  <a:effectLst/>
                  <a:latin typeface="Century Gothic" panose="020B0502020202020204" pitchFamily="34" charset="0"/>
                  <a:ea typeface="Times New Roman" panose="02020603050405020304" pitchFamily="18" charset="0"/>
                </a:rPr>
                <a:t>Created by Sarah Carter | @mathequalslove | mathequalslove.net |</a:t>
              </a:r>
            </a:p>
          </p:txBody>
        </p:sp>
        <p:pic>
          <p:nvPicPr>
            <p:cNvPr id="11" name="Picture 10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0A513A83-104F-AB5C-8F5B-E42B5ABC5A1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2784" y="9018055"/>
              <a:ext cx="1350335" cy="177906"/>
            </a:xfrm>
            <a:prstGeom prst="rect">
              <a:avLst/>
            </a:prstGeom>
          </p:spPr>
        </p:pic>
      </p:grp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1B092F7C-BDFA-743A-839C-FC07912716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4082379"/>
              </p:ext>
            </p:extLst>
          </p:nvPr>
        </p:nvGraphicFramePr>
        <p:xfrm>
          <a:off x="502920" y="1565052"/>
          <a:ext cx="6766560" cy="7616950"/>
        </p:xfrm>
        <a:graphic>
          <a:graphicData uri="http://schemas.openxmlformats.org/drawingml/2006/table">
            <a:tbl>
              <a:tblPr/>
              <a:tblGrid>
                <a:gridCol w="6766560">
                  <a:extLst>
                    <a:ext uri="{9D8B030D-6E8A-4147-A177-3AD203B41FA5}">
                      <a16:colId xmlns:a16="http://schemas.microsoft.com/office/drawing/2014/main" val="3217008696"/>
                    </a:ext>
                  </a:extLst>
                </a:gridCol>
              </a:tblGrid>
              <a:tr h="76169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3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 = </a:t>
                      </a:r>
                      <a:endParaRPr lang="en-US" sz="20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2963242"/>
                  </a:ext>
                </a:extLst>
              </a:tr>
              <a:tr h="76169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3600" b="1" kern="14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2 = </a:t>
                      </a:r>
                      <a:endParaRPr lang="en-US" sz="2000" b="1" kern="14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3102023"/>
                  </a:ext>
                </a:extLst>
              </a:tr>
              <a:tr h="76169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3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3 = </a:t>
                      </a:r>
                      <a:endParaRPr lang="en-US" sz="2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2736851"/>
                  </a:ext>
                </a:extLst>
              </a:tr>
              <a:tr h="76169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3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4 = </a:t>
                      </a:r>
                      <a:endParaRPr lang="en-US" sz="2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4864457"/>
                  </a:ext>
                </a:extLst>
              </a:tr>
              <a:tr h="76169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3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5 = </a:t>
                      </a:r>
                      <a:endParaRPr lang="en-US" sz="2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0466131"/>
                  </a:ext>
                </a:extLst>
              </a:tr>
              <a:tr h="76169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3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6 = </a:t>
                      </a:r>
                      <a:endParaRPr lang="en-US" sz="2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569523"/>
                  </a:ext>
                </a:extLst>
              </a:tr>
              <a:tr h="76169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3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7 = </a:t>
                      </a:r>
                      <a:endParaRPr lang="en-US" sz="2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1378743"/>
                  </a:ext>
                </a:extLst>
              </a:tr>
              <a:tr h="76169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3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8 = </a:t>
                      </a:r>
                      <a:endParaRPr lang="en-US" sz="2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5282033"/>
                  </a:ext>
                </a:extLst>
              </a:tr>
              <a:tr h="76169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3600" b="1" kern="14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9 = </a:t>
                      </a:r>
                      <a:endParaRPr lang="en-US" sz="2000" b="1" kern="140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3123664"/>
                  </a:ext>
                </a:extLst>
              </a:tr>
              <a:tr h="761695">
                <a:tc>
                  <a:txBody>
                    <a:bodyPr/>
                    <a:lstStyle/>
                    <a:p>
                      <a:pPr marR="0" indent="0" algn="l" rtl="0">
                        <a:lnSpc>
                          <a:spcPct val="119000"/>
                        </a:lnSpc>
                        <a:spcAft>
                          <a:spcPts val="600"/>
                        </a:spcAft>
                      </a:pPr>
                      <a:r>
                        <a:rPr lang="en-US" sz="3600" b="1" kern="1400" spc="-3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entury Gothic" panose="020B0502020202020204" pitchFamily="34" charset="0"/>
                        </a:rPr>
                        <a:t>10 = </a:t>
                      </a:r>
                      <a:endParaRPr lang="en-US" sz="2000" b="1" kern="1400" spc="-3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29146" marR="29146" marT="29146" marB="29146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307011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0065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1450</TotalTime>
  <Words>595</Words>
  <Application>Microsoft Office PowerPoint</Application>
  <PresentationFormat>Custom</PresentationFormat>
  <Paragraphs>165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Aptos</vt:lpstr>
      <vt:lpstr>Aptos Display</vt:lpstr>
      <vt:lpstr>Arial</vt:lpstr>
      <vt:lpstr>Calibri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2024-11-06T15:04:55Z</dcterms:created>
  <dcterms:modified xsi:type="dcterms:W3CDTF">2025-02-15T20:36:50Z</dcterms:modified>
</cp:coreProperties>
</file>