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772400" cy="10058400"/>
  <p:notesSz cx="6705600" cy="89916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46" d="100"/>
          <a:sy n="46" d="100"/>
        </p:scale>
        <p:origin x="1988" y="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1AB6F794-DDAD-4281-A6D3-DF2957D163EC}"/>
    <pc:docChg chg="delSld">
      <pc:chgData name="Sarah Carter" userId="4b4e2a7e9c42e1b2" providerId="LiveId" clId="{1AB6F794-DDAD-4281-A6D3-DF2957D163EC}" dt="2025-06-06T03:57:32.653" v="0" actId="47"/>
      <pc:docMkLst>
        <pc:docMk/>
      </pc:docMkLst>
      <pc:sldChg chg="del">
        <pc:chgData name="Sarah Carter" userId="4b4e2a7e9c42e1b2" providerId="LiveId" clId="{1AB6F794-DDAD-4281-A6D3-DF2957D163EC}" dt="2025-06-06T03:57:32.653" v="0" actId="47"/>
        <pc:sldMkLst>
          <pc:docMk/>
          <pc:sldMk cId="1219043617" sldId="257"/>
        </pc:sldMkLst>
      </pc:sldChg>
      <pc:sldChg chg="del">
        <pc:chgData name="Sarah Carter" userId="4b4e2a7e9c42e1b2" providerId="LiveId" clId="{1AB6F794-DDAD-4281-A6D3-DF2957D163EC}" dt="2025-06-06T03:57:32.653" v="0" actId="47"/>
        <pc:sldMkLst>
          <pc:docMk/>
          <pc:sldMk cId="749182308" sldId="259"/>
        </pc:sldMkLst>
      </pc:sldChg>
    </pc:docChg>
  </pc:docChgLst>
</pc:chgInfo>
</file>

<file path=ppt/media/image1.png>
</file>

<file path=ppt/media/image2.png>
</file>

<file path=ppt/media/image3.png>
</file>

<file path=ppt/media/image4.png>
</file>

<file path=ppt/media/image6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D0C49A-B50E-888C-384C-D4BB250A510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509BE68-0B74-C666-8E22-03A6B016D6A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90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004E7E-D25D-CAE0-C9E5-D951475A02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9AA919-2A0D-D4E3-983D-A7B7FAD891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6F0170-A306-4CB4-2021-F6C2B890D4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14902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68F66A-F999-B27B-C685-0BAA97016C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B98A56E-8BBA-5286-CEFE-E20C68908C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421CFA-D107-FEF0-B8C1-1E5DD24389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9F579A-5902-D49C-C01E-3D99E01E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360583-EB10-4BCD-7246-B1ABAC0855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05952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BAB54C3-0413-609A-A4A6-B4838D2D03C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8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C14A767-C32B-2710-2CB5-3C32E08CC2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8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B9BF6E-6E45-FE1A-90FA-CBB483347E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FF24B0-2436-EF0F-605B-8DA36D8415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E84976-0C5F-C7CE-00D9-801F7EF2E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2033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3D7881-2BF4-01FE-979D-87AE242638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CC4C4D-BB8C-151A-0636-E50373BB9C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E831B3-08DE-D453-A327-A59D68A5A4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FE8179-9636-179A-13A0-6E70290294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1FFCDB-0546-9CA3-1AD2-BC3B7DA140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79118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8C4720-3924-821E-DF1D-CE9B4FC6CD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4" y="2507617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61F5DC0-F7E2-72DB-1EBF-4814CAF555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4" y="6731213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954CAE-F1E3-01CB-A9E3-41B493A949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3A8356-0936-6F0A-4134-A78463AD94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9C3F9A-1B19-0A5D-7D97-774DC0B5B1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29800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B51E01-44C7-049F-9D38-081865765D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9BE835-5772-4CC1-DDD3-B7ACFBD38F5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AD596D7-CC81-AA4B-6CE2-7F209092623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095D666-56A8-E609-9167-4961CC4EAC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9E28EAB-7ACE-A254-2767-9CB3F4323A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8F6C3CE-A7CE-3309-3345-08100ED302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15261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D6C1E0-5242-9CD5-4DD6-60E24940E5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5" y="535518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A4577A2-F411-1287-5D4B-D8AD80D346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D8DDB0F-DD99-A284-0A8F-6F8A6A51CC5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080C751-846C-0BBA-7443-F0481CD8E9E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032615D-8804-7B2C-8D02-3221E1CBAB7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4900E51-80A6-B88C-2420-D3401F2222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5133CE3-532C-BA8D-C0B9-4EC553EE8A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14ACF26-D789-1C70-7290-6A22CDC718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52285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FD8104-7BB5-DA07-7EEF-BB9089EF31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0FD0DD3-F636-9F17-95F6-D27B1BDEF4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63F21F3-2FFC-19C1-1392-926B468912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20BA28D-BDAF-34FE-4F71-0D1988772F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0842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9F0EC41-E603-3D83-2461-BB7B68D2C4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3FF6358-611D-902B-5D02-61F7A5A20A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08C62D6-EA4D-9560-061F-7C06064E90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93466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A742F2-C6CC-63E5-1AF2-54DAAFD1CE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3ED5800-7807-037D-97D9-72B1EA0FC3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C3363A0-0924-BA10-32D9-D0647479BF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25412F-2E47-034A-BCCF-D23C7BDCC0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C53603C-78BA-8586-008D-654C7B619F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CA783E8-B465-AC69-D8B6-C340EF0E25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336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6A417F-3C81-9505-A516-EDC40D7E64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85C0311-1280-F21A-615E-3895174F911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C5E4163-DCE1-5197-20DD-B4083E8ECA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6C3362A-83E6-A38B-4641-9AFA49B703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78EB03D-9CF2-C6BC-7D60-1369ED38EB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C00DE94-0450-43C6-F1E5-CEA466AB63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9570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CB70B2F-52D7-2793-E680-729541A467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3" y="535518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291B20F-D6BB-044B-0790-8E54FA692F8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A417EA-FD67-68F6-096A-F920C27EBFF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C424356-606C-47C1-9BC1-F04CD8F23D09}" type="datetimeFigureOut">
              <a:rPr lang="en-US" smtClean="0"/>
              <a:t>6/5/2025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F72FCB-0A2E-C440-1CCA-AC03E360801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8" y="9322648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90B38C-E5AC-F3F4-82A4-6860DCFC4D0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D37C3AD-2847-421C-98C7-0423726F6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47644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png"/><Relationship Id="rId4" Type="http://schemas.openxmlformats.org/officeDocument/2006/relationships/image" Target="../media/image6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extBox 22">
            <a:extLst>
              <a:ext uri="{FF2B5EF4-FFF2-40B4-BE49-F238E27FC236}">
                <a16:creationId xmlns:a16="http://schemas.microsoft.com/office/drawing/2014/main" id="{DD0A246F-0B3C-519D-F4B5-CB1924001B71}"/>
              </a:ext>
            </a:extLst>
          </p:cNvPr>
          <p:cNvSpPr txBox="1"/>
          <p:nvPr/>
        </p:nvSpPr>
        <p:spPr>
          <a:xfrm>
            <a:off x="685800" y="484909"/>
            <a:ext cx="657398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>
                <a:latin typeface="Century Gothic" panose="020B0502020202020204" pitchFamily="34" charset="0"/>
              </a:rPr>
              <a:t>GRAPHING POLAR COORDINATES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4334E02A-A89D-E59B-7182-25216B038E83}"/>
              </a:ext>
            </a:extLst>
          </p:cNvPr>
          <p:cNvSpPr txBox="1"/>
          <p:nvPr/>
        </p:nvSpPr>
        <p:spPr>
          <a:xfrm>
            <a:off x="685799" y="914308"/>
            <a:ext cx="65739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>
                <a:latin typeface="Century Gothic" panose="020B0502020202020204" pitchFamily="34" charset="0"/>
              </a:rPr>
              <a:t>MYSTERY PICTURE 1</a:t>
            </a:r>
          </a:p>
        </p:txBody>
      </p:sp>
      <mc:AlternateContent xmlns:mc="http://schemas.openxmlformats.org/markup-compatibility/2006" xmlns:a14="http://schemas.microsoft.com/office/drawing/2010/main">
        <mc:Choice Requires="a14"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A53C1794-E8A0-461D-A704-5784C0523022}"/>
                  </a:ext>
                </a:extLst>
              </p:cNvPr>
              <p:cNvSpPr txBox="1"/>
              <p:nvPr/>
            </p:nvSpPr>
            <p:spPr>
              <a:xfrm>
                <a:off x="685799" y="1446439"/>
                <a:ext cx="6670965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200">
                    <a:latin typeface="Century Gothic" panose="020B0502020202020204" pitchFamily="34" charset="0"/>
                  </a:rPr>
                  <a:t>Connect the points in order with straight line segments as you graph each polar coordinate, </a:t>
                </a:r>
                <a14:m>
                  <m:oMath xmlns:m="http://schemas.openxmlformats.org/officeDocument/2006/math"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(</m:t>
                    </m:r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𝑟</m:t>
                    </m:r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, </m:t>
                    </m:r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𝜃</m:t>
                    </m:r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)</m:t>
                    </m:r>
                  </m:oMath>
                </a14:m>
                <a:r>
                  <a:rPr lang="en-US" sz="1200">
                    <a:latin typeface="Century Gothic" panose="020B0502020202020204" pitchFamily="34" charset="0"/>
                  </a:rPr>
                  <a:t>, on the polar grid below.</a:t>
                </a:r>
              </a:p>
            </p:txBody>
          </p:sp>
        </mc:Choice>
        <mc:Fallback xmlns=""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A53C1794-E8A0-461D-A704-5784C0523022}"/>
                  </a:ext>
                </a:extLst>
              </p:cNvPr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685799" y="1446439"/>
                <a:ext cx="6670965" cy="461665"/>
              </a:xfrm>
              <a:prstGeom prst="rect">
                <a:avLst/>
              </a:prstGeom>
              <a:blipFill>
                <a:blip r:embed="rId2"/>
                <a:stretch>
                  <a:fillRect b="-9211"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  <p:pic>
        <p:nvPicPr>
          <p:cNvPr id="28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298F3DE0-C5BC-F9B2-2462-775FE3CA4C2A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721722" y="9422329"/>
            <a:ext cx="1505327" cy="198326"/>
          </a:xfrm>
          <a:prstGeom prst="rect">
            <a:avLst/>
          </a:prstGeom>
        </p:spPr>
      </p:pic>
      <p:sp>
        <p:nvSpPr>
          <p:cNvPr id="29" name="Textbox_01">
            <a:extLst>
              <a:ext uri="{FF2B5EF4-FFF2-40B4-BE49-F238E27FC236}">
                <a16:creationId xmlns:a16="http://schemas.microsoft.com/office/drawing/2014/main" id="{FB8CF119-BAAE-1BDF-6124-4ACAF58B30BA}"/>
              </a:ext>
            </a:extLst>
          </p:cNvPr>
          <p:cNvSpPr txBox="1"/>
          <p:nvPr/>
        </p:nvSpPr>
        <p:spPr>
          <a:xfrm>
            <a:off x="1344468" y="9408715"/>
            <a:ext cx="5083463" cy="23500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927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mc:AlternateContent xmlns:mc="http://schemas.openxmlformats.org/markup-compatibility/2006" xmlns:a14="http://schemas.microsoft.com/office/drawing/2010/main">
        <mc:Choice Requires="a14">
          <p:graphicFrame>
            <p:nvGraphicFramePr>
              <p:cNvPr id="30" name="Table 29">
                <a:extLst>
                  <a:ext uri="{FF2B5EF4-FFF2-40B4-BE49-F238E27FC236}">
                    <a16:creationId xmlns:a16="http://schemas.microsoft.com/office/drawing/2014/main" id="{A09288E5-F320-4E0B-EBDF-0D687528BF14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824321240"/>
                  </p:ext>
                </p:extLst>
              </p:nvPr>
            </p:nvGraphicFramePr>
            <p:xfrm>
              <a:off x="6081165" y="2040125"/>
              <a:ext cx="1176885" cy="7313742"/>
            </p:xfrm>
            <a:graphic>
              <a:graphicData uri="http://schemas.openxmlformats.org/drawingml/2006/table">
                <a:tbl>
                  <a:tblPr firstRow="1" bandRow="1">
                    <a:tableStyleId>{5C22544A-7EE6-4342-B048-85BDC9FD1C3A}</a:tableStyleId>
                  </a:tblPr>
                  <a:tblGrid>
                    <a:gridCol w="1176885">
                      <a:extLst>
                        <a:ext uri="{9D8B030D-6E8A-4147-A177-3AD203B41FA5}">
                          <a16:colId xmlns:a16="http://schemas.microsoft.com/office/drawing/2014/main" val="2877170617"/>
                        </a:ext>
                      </a:extLst>
                    </a:gridCol>
                  </a:tblGrid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800" b="1" i="1" smtClean="0">
                                        <a:solidFill>
                                          <a:schemeClr val="bg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800" b="1" i="1" smtClean="0">
                                        <a:solidFill>
                                          <a:schemeClr val="bg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𝒓</m:t>
                                    </m:r>
                                    <m:r>
                                      <a:rPr lang="en-US" sz="1800" b="1" i="1" smtClean="0">
                                        <a:solidFill>
                                          <a:schemeClr val="bg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, </m:t>
                                    </m:r>
                                    <m:r>
                                      <a:rPr lang="en-US" sz="1800" b="1" i="1" smtClean="0">
                                        <a:solidFill>
                                          <a:schemeClr val="bg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𝜽</m:t>
                                    </m:r>
                                  </m:e>
                                </m:d>
                              </m:oMath>
                            </m:oMathPara>
                          </a14:m>
                          <a:endParaRPr lang="en-US" sz="1800">
                            <a:solidFill>
                              <a:schemeClr val="bg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tx1"/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1730434215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1800" b="1">
                              <a:solidFill>
                                <a:schemeClr val="tx1"/>
                              </a:solidFill>
                              <a:latin typeface="Century Gothic" panose="020B0502020202020204" pitchFamily="34" charset="0"/>
                            </a:rPr>
                            <a:t>START</a:t>
                          </a: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bg1">
                            <a:lumMod val="50000"/>
                          </a:schemeClr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1545943262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9,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4117155443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−5,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4190573964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3,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−11</m:t>
                                        </m:r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6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120143132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−4,</m:t>
                                    </m:r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𝜋</m:t>
                                    </m:r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2240473042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7, </m:t>
                                    </m:r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𝜋</m:t>
                                    </m:r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2472568712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4,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2528526463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−8,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2429301235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8,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5</m:t>
                                        </m:r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193763393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8,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−</m:t>
                                        </m:r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6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3086088623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r>
                                  <a:rPr lang="en-US" sz="1200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(7,0)</m:t>
                                </m:r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3903474304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dirty="0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dirty="0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−6,</m:t>
                                    </m:r>
                                    <m:f>
                                      <m:fPr>
                                        <m:ctrlPr>
                                          <a:rPr lang="en-US" sz="1200" b="0" i="1" dirty="0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dirty="0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7</m:t>
                                        </m:r>
                                        <m:r>
                                          <a:rPr lang="en-US" sz="1200" b="0" i="1" dirty="0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dirty="0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6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427435692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7,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392638459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9,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6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223497575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20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9,</m:t>
                                    </m:r>
                                    <m:f>
                                      <m:fPr>
                                        <m:ctrlP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−5</m:t>
                                        </m:r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20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20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731758674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marL="0" algn="ctr" defTabSz="582930" rtl="0" eaLnBrk="1" latinLnBrk="0" hangingPunct="1"/>
                          <a:r>
                            <a:rPr lang="en-US" sz="1800" b="1" kern="1200">
                              <a:solidFill>
                                <a:schemeClr val="tx1"/>
                              </a:solidFill>
                              <a:latin typeface="Century Gothic" panose="020B0502020202020204" pitchFamily="34" charset="0"/>
                              <a:ea typeface="+mn-ea"/>
                              <a:cs typeface="+mn-cs"/>
                            </a:rPr>
                            <a:t>END</a:t>
                          </a: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bg1">
                            <a:lumMod val="50000"/>
                          </a:schemeClr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85783350"/>
                      </a:ext>
                    </a:extLst>
                  </a:tr>
                </a:tbl>
              </a:graphicData>
            </a:graphic>
          </p:graphicFrame>
        </mc:Choice>
        <mc:Fallback xmlns="">
          <p:graphicFrame>
            <p:nvGraphicFramePr>
              <p:cNvPr id="30" name="Table 29">
                <a:extLst>
                  <a:ext uri="{FF2B5EF4-FFF2-40B4-BE49-F238E27FC236}">
                    <a16:creationId xmlns:a16="http://schemas.microsoft.com/office/drawing/2014/main" id="{A09288E5-F320-4E0B-EBDF-0D687528BF14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824321240"/>
                  </p:ext>
                </p:extLst>
              </p:nvPr>
            </p:nvGraphicFramePr>
            <p:xfrm>
              <a:off x="6081165" y="2040125"/>
              <a:ext cx="1176885" cy="7061964"/>
            </p:xfrm>
            <a:graphic>
              <a:graphicData uri="http://schemas.openxmlformats.org/drawingml/2006/table">
                <a:tbl>
                  <a:tblPr firstRow="1" bandRow="1">
                    <a:tableStyleId>{5C22544A-7EE6-4342-B048-85BDC9FD1C3A}</a:tableStyleId>
                  </a:tblPr>
                  <a:tblGrid>
                    <a:gridCol w="1176885">
                      <a:extLst>
                        <a:ext uri="{9D8B030D-6E8A-4147-A177-3AD203B41FA5}">
                          <a16:colId xmlns:a16="http://schemas.microsoft.com/office/drawing/2014/main" val="2877170617"/>
                        </a:ext>
                      </a:extLst>
                    </a:gridCol>
                  </a:tblGrid>
                  <a:tr h="370840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1639" r="-1031" b="-1826230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1730434215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1800" b="1">
                              <a:solidFill>
                                <a:schemeClr val="tx1"/>
                              </a:solidFill>
                              <a:latin typeface="Century Gothic" panose="020B0502020202020204" pitchFamily="34" charset="0"/>
                            </a:rPr>
                            <a:t>START</a:t>
                          </a: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bg1">
                            <a:lumMod val="50000"/>
                          </a:schemeClr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1545943262"/>
                      </a:ext>
                    </a:extLst>
                  </a:tr>
                  <a:tr h="403352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186364" r="-1031" b="-1495455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4117155443"/>
                      </a:ext>
                    </a:extLst>
                  </a:tr>
                  <a:tr h="438214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262500" r="-1031" b="-1270833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4190573964"/>
                      </a:ext>
                    </a:extLst>
                  </a:tr>
                  <a:tr h="502412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314458" r="-1031" b="-1002410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120143132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563934" r="-1031" b="-1263934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2240473042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675000" r="-1031" b="-1185000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2472568712"/>
                      </a:ext>
                    </a:extLst>
                  </a:tr>
                  <a:tr h="438214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645833" r="-1031" b="-887500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2528526463"/>
                      </a:ext>
                    </a:extLst>
                  </a:tr>
                  <a:tr h="403352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801493" r="-1031" b="-853731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2429301235"/>
                      </a:ext>
                    </a:extLst>
                  </a:tr>
                  <a:tr h="502412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736585" r="-1031" b="-597561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193763393"/>
                      </a:ext>
                    </a:extLst>
                  </a:tr>
                  <a:tr h="403352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1039394" r="-1031" b="-642424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086088623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1232787" r="-1031" b="-595082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903474304"/>
                      </a:ext>
                    </a:extLst>
                  </a:tr>
                  <a:tr h="437706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1129167" r="-1031" b="-404167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427435692"/>
                      </a:ext>
                    </a:extLst>
                  </a:tr>
                  <a:tr h="402146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1340909" r="-1031" b="-340909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926384591"/>
                      </a:ext>
                    </a:extLst>
                  </a:tr>
                  <a:tr h="403352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1419403" r="-1031" b="-235821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223497575"/>
                      </a:ext>
                    </a:extLst>
                  </a:tr>
                  <a:tr h="502412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515" t="-1241463" r="-1031" b="-92683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731758674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marL="0" algn="ctr" defTabSz="582930" rtl="0" eaLnBrk="1" latinLnBrk="0" hangingPunct="1"/>
                          <a:r>
                            <a:rPr lang="en-US" sz="1800" b="1" kern="1200">
                              <a:solidFill>
                                <a:schemeClr val="tx1"/>
                              </a:solidFill>
                              <a:latin typeface="Century Gothic" panose="020B0502020202020204" pitchFamily="34" charset="0"/>
                              <a:ea typeface="+mn-ea"/>
                              <a:cs typeface="+mn-cs"/>
                            </a:rPr>
                            <a:t>END</a:t>
                          </a: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bg1">
                            <a:lumMod val="50000"/>
                          </a:schemeClr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85783350"/>
                      </a:ext>
                    </a:extLst>
                  </a:tr>
                </a:tbl>
              </a:graphicData>
            </a:graphic>
          </p:graphicFrame>
        </mc:Fallback>
      </mc:AlternateContent>
      <p:grpSp>
        <p:nvGrpSpPr>
          <p:cNvPr id="3" name="Group 2">
            <a:extLst>
              <a:ext uri="{FF2B5EF4-FFF2-40B4-BE49-F238E27FC236}">
                <a16:creationId xmlns:a16="http://schemas.microsoft.com/office/drawing/2014/main" id="{E3F98EBA-093F-81A5-A921-0839ED548F37}"/>
              </a:ext>
            </a:extLst>
          </p:cNvPr>
          <p:cNvGrpSpPr/>
          <p:nvPr/>
        </p:nvGrpSpPr>
        <p:grpSpPr>
          <a:xfrm>
            <a:off x="514350" y="2819400"/>
            <a:ext cx="5272491" cy="5212080"/>
            <a:chOff x="514350" y="2819400"/>
            <a:chExt cx="5272491" cy="5212080"/>
          </a:xfrm>
        </p:grpSpPr>
        <p:pic>
          <p:nvPicPr>
            <p:cNvPr id="64" name="Picture 63" descr="A black and white circular grid&#10;&#10;AI-generated content may be incorrect.">
              <a:extLst>
                <a:ext uri="{FF2B5EF4-FFF2-40B4-BE49-F238E27FC236}">
                  <a16:creationId xmlns:a16="http://schemas.microsoft.com/office/drawing/2014/main" id="{FD4347BA-3F89-2A3F-2147-959DD543E321}"/>
                </a:ext>
              </a:extLst>
            </p:cNvPr>
            <p:cNvPicPr>
              <a:picLocks noChangeAspect="1"/>
            </p:cNvPicPr>
            <p:nvPr/>
          </p:nvPicPr>
          <p:blipFill>
            <a:blip r:embed="rId5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31128" t="21569" r="17298" b="26144"/>
            <a:stretch/>
          </p:blipFill>
          <p:spPr>
            <a:xfrm>
              <a:off x="875337" y="3125109"/>
              <a:ext cx="4487818" cy="4549862"/>
            </a:xfrm>
            <a:prstGeom prst="rect">
              <a:avLst/>
            </a:prstGeom>
          </p:spPr>
        </p:pic>
        <p:cxnSp>
          <p:nvCxnSpPr>
            <p:cNvPr id="7" name="Straight Arrow Connector 6">
              <a:extLst>
                <a:ext uri="{FF2B5EF4-FFF2-40B4-BE49-F238E27FC236}">
                  <a16:creationId xmlns:a16="http://schemas.microsoft.com/office/drawing/2014/main" id="{C115F67D-9787-A140-8E67-66D27DADF417}"/>
                </a:ext>
              </a:extLst>
            </p:cNvPr>
            <p:cNvCxnSpPr/>
            <p:nvPr/>
          </p:nvCxnSpPr>
          <p:spPr>
            <a:xfrm>
              <a:off x="514350" y="5425440"/>
              <a:ext cx="5209793" cy="0"/>
            </a:xfrm>
            <a:prstGeom prst="straightConnector1">
              <a:avLst/>
            </a:prstGeom>
            <a:ln w="38100">
              <a:solidFill>
                <a:schemeClr val="tx1"/>
              </a:solidFill>
              <a:headEnd type="triangl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Arrow Connector 7">
              <a:extLst>
                <a:ext uri="{FF2B5EF4-FFF2-40B4-BE49-F238E27FC236}">
                  <a16:creationId xmlns:a16="http://schemas.microsoft.com/office/drawing/2014/main" id="{F47FDDFB-F259-ECD1-822B-01608FA734C1}"/>
                </a:ext>
              </a:extLst>
            </p:cNvPr>
            <p:cNvCxnSpPr>
              <a:cxnSpLocks/>
            </p:cNvCxnSpPr>
            <p:nvPr/>
          </p:nvCxnSpPr>
          <p:spPr>
            <a:xfrm>
              <a:off x="3119246" y="2819400"/>
              <a:ext cx="0" cy="5212080"/>
            </a:xfrm>
            <a:prstGeom prst="straightConnector1">
              <a:avLst/>
            </a:prstGeom>
            <a:ln w="38100">
              <a:solidFill>
                <a:schemeClr val="tx1"/>
              </a:solidFill>
              <a:headEnd type="triangl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EE939E4A-BF68-F728-E572-77C921BB69A5}"/>
                </a:ext>
              </a:extLst>
            </p:cNvPr>
            <p:cNvSpPr txBox="1"/>
            <p:nvPr/>
          </p:nvSpPr>
          <p:spPr>
            <a:xfrm>
              <a:off x="5300458" y="5393822"/>
              <a:ext cx="486383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>
                  <a:latin typeface="Cambria Math" panose="02040503050406030204" pitchFamily="18" charset="0"/>
                  <a:ea typeface="Cambria Math" panose="02040503050406030204" pitchFamily="18" charset="0"/>
                </a:rPr>
                <a:t>10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851531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FEC3BA4-F071-5039-933D-F1608B64539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extBox 22">
            <a:extLst>
              <a:ext uri="{FF2B5EF4-FFF2-40B4-BE49-F238E27FC236}">
                <a16:creationId xmlns:a16="http://schemas.microsoft.com/office/drawing/2014/main" id="{63B1CDDC-166E-295C-F9B6-13336F197DC0}"/>
              </a:ext>
            </a:extLst>
          </p:cNvPr>
          <p:cNvSpPr txBox="1"/>
          <p:nvPr/>
        </p:nvSpPr>
        <p:spPr>
          <a:xfrm>
            <a:off x="685800" y="484909"/>
            <a:ext cx="657398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>
                <a:latin typeface="Century Gothic" panose="020B0502020202020204" pitchFamily="34" charset="0"/>
              </a:rPr>
              <a:t>GRAPHING POLAR COORDINATES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7826F61C-1AB6-C0A0-1C66-B09584F89248}"/>
              </a:ext>
            </a:extLst>
          </p:cNvPr>
          <p:cNvSpPr txBox="1"/>
          <p:nvPr/>
        </p:nvSpPr>
        <p:spPr>
          <a:xfrm>
            <a:off x="685799" y="914308"/>
            <a:ext cx="65739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>
                <a:latin typeface="Century Gothic" panose="020B0502020202020204" pitchFamily="34" charset="0"/>
              </a:rPr>
              <a:t>MYSTERY PICTURE 2</a:t>
            </a:r>
          </a:p>
        </p:txBody>
      </p:sp>
      <mc:AlternateContent xmlns:mc="http://schemas.openxmlformats.org/markup-compatibility/2006" xmlns:a14="http://schemas.microsoft.com/office/drawing/2010/main">
        <mc:Choice Requires="a14"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D92E00F6-989F-8BDA-1BBF-DB79DE1A7640}"/>
                  </a:ext>
                </a:extLst>
              </p:cNvPr>
              <p:cNvSpPr txBox="1"/>
              <p:nvPr/>
            </p:nvSpPr>
            <p:spPr>
              <a:xfrm>
                <a:off x="685799" y="1446439"/>
                <a:ext cx="6670965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200">
                    <a:latin typeface="Century Gothic" panose="020B0502020202020204" pitchFamily="34" charset="0"/>
                  </a:rPr>
                  <a:t>Connect the points in order with straight line segments as you graph each polar coordinate, </a:t>
                </a:r>
                <a14:m>
                  <m:oMath xmlns:m="http://schemas.openxmlformats.org/officeDocument/2006/math"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(</m:t>
                    </m:r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𝑟</m:t>
                    </m:r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, </m:t>
                    </m:r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𝜃</m:t>
                    </m:r>
                    <m:r>
                      <a:rPr lang="en-US" sz="1200" b="0" i="1" smtClean="0">
                        <a:latin typeface="Cambria Math" panose="02040503050406030204" pitchFamily="18" charset="0"/>
                      </a:rPr>
                      <m:t>)</m:t>
                    </m:r>
                  </m:oMath>
                </a14:m>
                <a:r>
                  <a:rPr lang="en-US" sz="1200">
                    <a:latin typeface="Century Gothic" panose="020B0502020202020204" pitchFamily="34" charset="0"/>
                  </a:rPr>
                  <a:t>, on the polar grid below.</a:t>
                </a:r>
              </a:p>
            </p:txBody>
          </p:sp>
        </mc:Choice>
        <mc:Fallback xmlns=""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D92E00F6-989F-8BDA-1BBF-DB79DE1A7640}"/>
                  </a:ext>
                </a:extLst>
              </p:cNvPr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685799" y="1446439"/>
                <a:ext cx="6670965" cy="461665"/>
              </a:xfrm>
              <a:prstGeom prst="rect">
                <a:avLst/>
              </a:prstGeom>
              <a:blipFill>
                <a:blip r:embed="rId2"/>
                <a:stretch>
                  <a:fillRect b="-9211"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  <p:pic>
        <p:nvPicPr>
          <p:cNvPr id="28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E0BA5E6-A218-50F7-4A1C-CE19CECDB73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721722" y="9422329"/>
            <a:ext cx="1505327" cy="198326"/>
          </a:xfrm>
          <a:prstGeom prst="rect">
            <a:avLst/>
          </a:prstGeom>
        </p:spPr>
      </p:pic>
      <p:sp>
        <p:nvSpPr>
          <p:cNvPr id="29" name="Textbox_01">
            <a:extLst>
              <a:ext uri="{FF2B5EF4-FFF2-40B4-BE49-F238E27FC236}">
                <a16:creationId xmlns:a16="http://schemas.microsoft.com/office/drawing/2014/main" id="{CA55BAEF-EEC2-40E4-FCDB-183DD0425181}"/>
              </a:ext>
            </a:extLst>
          </p:cNvPr>
          <p:cNvSpPr txBox="1"/>
          <p:nvPr/>
        </p:nvSpPr>
        <p:spPr>
          <a:xfrm>
            <a:off x="1344468" y="9408715"/>
            <a:ext cx="5083463" cy="23500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927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mc:AlternateContent xmlns:mc="http://schemas.openxmlformats.org/markup-compatibility/2006" xmlns:a14="http://schemas.microsoft.com/office/drawing/2010/main">
        <mc:Choice Requires="a14">
          <p:graphicFrame>
            <p:nvGraphicFramePr>
              <p:cNvPr id="30" name="Table 29">
                <a:extLst>
                  <a:ext uri="{FF2B5EF4-FFF2-40B4-BE49-F238E27FC236}">
                    <a16:creationId xmlns:a16="http://schemas.microsoft.com/office/drawing/2014/main" id="{F6C46F4A-18F8-CB79-E92D-4ACAA32C03A7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3526147140"/>
                  </p:ext>
                </p:extLst>
              </p:nvPr>
            </p:nvGraphicFramePr>
            <p:xfrm>
              <a:off x="6021143" y="1851136"/>
              <a:ext cx="1236896" cy="7448661"/>
            </p:xfrm>
            <a:graphic>
              <a:graphicData uri="http://schemas.openxmlformats.org/drawingml/2006/table">
                <a:tbl>
                  <a:tblPr firstRow="1" bandRow="1">
                    <a:tableStyleId>{5C22544A-7EE6-4342-B048-85BDC9FD1C3A}</a:tableStyleId>
                  </a:tblPr>
                  <a:tblGrid>
                    <a:gridCol w="1236896">
                      <a:extLst>
                        <a:ext uri="{9D8B030D-6E8A-4147-A177-3AD203B41FA5}">
                          <a16:colId xmlns:a16="http://schemas.microsoft.com/office/drawing/2014/main" val="2877170617"/>
                        </a:ext>
                      </a:extLst>
                    </a:gridCol>
                  </a:tblGrid>
                  <a:tr h="3476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400" b="1" i="1" smtClean="0">
                                        <a:solidFill>
                                          <a:schemeClr val="bg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400" b="1" i="1" smtClean="0">
                                        <a:solidFill>
                                          <a:schemeClr val="bg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𝒓</m:t>
                                    </m:r>
                                    <m:r>
                                      <a:rPr lang="en-US" sz="1400" b="1" i="1" smtClean="0">
                                        <a:solidFill>
                                          <a:schemeClr val="bg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, </m:t>
                                    </m:r>
                                    <m:r>
                                      <a:rPr lang="en-US" sz="1400" b="1" i="1" smtClean="0">
                                        <a:solidFill>
                                          <a:schemeClr val="bg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𝜽</m:t>
                                    </m:r>
                                  </m:e>
                                </m:d>
                              </m:oMath>
                            </m:oMathPara>
                          </a14:m>
                          <a:endParaRPr lang="en-US" sz="1400">
                            <a:solidFill>
                              <a:schemeClr val="bg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tx1"/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1730434215"/>
                      </a:ext>
                    </a:extLst>
                  </a:tr>
                  <a:tr h="347658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1400" b="1">
                              <a:solidFill>
                                <a:schemeClr val="tx1"/>
                              </a:solidFill>
                              <a:latin typeface="Century Gothic" panose="020B0502020202020204" pitchFamily="34" charset="0"/>
                            </a:rPr>
                            <a:t>START</a:t>
                          </a: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bg1">
                            <a:lumMod val="50000"/>
                          </a:schemeClr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1545943262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10,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7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4117155443"/>
                      </a:ext>
                    </a:extLst>
                  </a:tr>
                  <a:tr h="3476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−7,</m:t>
                                    </m:r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𝜋</m:t>
                                    </m:r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4190573964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5,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−11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6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120143132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−3,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7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6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2240473042"/>
                      </a:ext>
                    </a:extLst>
                  </a:tr>
                  <a:tr h="363612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4,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2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2472568712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−2,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7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2528526463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4,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2429301235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8,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−4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193763393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−10,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7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3086088623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7,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3903474304"/>
                      </a:ext>
                    </a:extLst>
                  </a:tr>
                  <a:tr h="3476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dirty="0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dirty="0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5,</m:t>
                                    </m:r>
                                    <m:r>
                                      <a:rPr lang="en-US" sz="1050" b="0" i="1" dirty="0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𝜋</m:t>
                                    </m:r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427435692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4,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5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3926384591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8,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−2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3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731758674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3,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7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119783881"/>
                      </a:ext>
                    </a:extLst>
                  </a:tr>
                  <a:tr h="363612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d>
                                  <m:dPr>
                                    <m:ctrlP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dPr>
                                  <m:e>
                                    <m:r>
                                      <a:rPr lang="en-US" sz="1050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10,</m:t>
                                    </m:r>
                                    <m:f>
                                      <m:fPr>
                                        <m:ctrlP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</m:ctrlPr>
                                      </m:fPr>
                                      <m:num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−</m:t>
                                        </m:r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𝜋</m:t>
                                        </m:r>
                                      </m:num>
                                      <m:den>
                                        <m:r>
                                          <a:rPr lang="en-US" sz="1050" b="0" i="1" smtClean="0">
                                            <a:solidFill>
                                              <a:schemeClr val="tx1"/>
                                            </a:solidFill>
                                            <a:latin typeface="Cambria Math" panose="02040503050406030204" pitchFamily="18" charset="0"/>
                                          </a:rPr>
                                          <m:t>4</m:t>
                                        </m:r>
                                      </m:den>
                                    </m:f>
                                  </m:e>
                                </m:d>
                              </m:oMath>
                            </m:oMathPara>
                          </a14:m>
                          <a:endParaRPr lang="en-US" sz="105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59770614"/>
                      </a:ext>
                    </a:extLst>
                  </a:tr>
                  <a:tr h="347658">
                    <a:tc>
                      <a:txBody>
                        <a:bodyPr/>
                        <a:lstStyle/>
                        <a:p>
                          <a:pPr marL="0" algn="ctr" defTabSz="582930" rtl="0" eaLnBrk="1" latinLnBrk="0" hangingPunct="1"/>
                          <a:r>
                            <a:rPr lang="en-US" sz="1400" b="1" kern="1200">
                              <a:solidFill>
                                <a:schemeClr val="tx1"/>
                              </a:solidFill>
                              <a:latin typeface="Century Gothic" panose="020B0502020202020204" pitchFamily="34" charset="0"/>
                              <a:ea typeface="+mn-ea"/>
                              <a:cs typeface="+mn-cs"/>
                            </a:rPr>
                            <a:t>END</a:t>
                          </a: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bg1">
                            <a:lumMod val="50000"/>
                          </a:schemeClr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85783350"/>
                      </a:ext>
                    </a:extLst>
                  </a:tr>
                </a:tbl>
              </a:graphicData>
            </a:graphic>
          </p:graphicFrame>
        </mc:Choice>
        <mc:Fallback xmlns="">
          <p:graphicFrame>
            <p:nvGraphicFramePr>
              <p:cNvPr id="30" name="Table 29">
                <a:extLst>
                  <a:ext uri="{FF2B5EF4-FFF2-40B4-BE49-F238E27FC236}">
                    <a16:creationId xmlns:a16="http://schemas.microsoft.com/office/drawing/2014/main" id="{F6C46F4A-18F8-CB79-E92D-4ACAA32C03A7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3526147140"/>
                  </p:ext>
                </p:extLst>
              </p:nvPr>
            </p:nvGraphicFramePr>
            <p:xfrm>
              <a:off x="6021143" y="1851136"/>
              <a:ext cx="1236896" cy="7353867"/>
            </p:xfrm>
            <a:graphic>
              <a:graphicData uri="http://schemas.openxmlformats.org/drawingml/2006/table">
                <a:tbl>
                  <a:tblPr firstRow="1" bandRow="1">
                    <a:tableStyleId>{5C22544A-7EE6-4342-B048-85BDC9FD1C3A}</a:tableStyleId>
                  </a:tblPr>
                  <a:tblGrid>
                    <a:gridCol w="1236896">
                      <a:extLst>
                        <a:ext uri="{9D8B030D-6E8A-4147-A177-3AD203B41FA5}">
                          <a16:colId xmlns:a16="http://schemas.microsoft.com/office/drawing/2014/main" val="2877170617"/>
                        </a:ext>
                      </a:extLst>
                    </a:gridCol>
                  </a:tblGrid>
                  <a:tr h="347658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1754" r="-980" b="-2029825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1730434215"/>
                      </a:ext>
                    </a:extLst>
                  </a:tr>
                  <a:tr h="347658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1400" b="1">
                              <a:solidFill>
                                <a:schemeClr val="tx1"/>
                              </a:solidFill>
                              <a:latin typeface="Century Gothic" panose="020B0502020202020204" pitchFamily="34" charset="0"/>
                            </a:rPr>
                            <a:t>START</a:t>
                          </a: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bg1">
                            <a:lumMod val="50000"/>
                          </a:schemeClr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1545943262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159722" r="-980" b="-1427778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4117155443"/>
                      </a:ext>
                    </a:extLst>
                  </a:tr>
                  <a:tr h="347658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328070" r="-980" b="-1703509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4190573964"/>
                      </a:ext>
                    </a:extLst>
                  </a:tr>
                  <a:tr h="451041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325333" r="-980" b="-1194667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120143132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443056" r="-980" b="-1144444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2240473042"/>
                      </a:ext>
                    </a:extLst>
                  </a:tr>
                  <a:tr h="363612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662712" r="-980" b="-1296610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2472568712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625000" r="-980" b="-962500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2528526463"/>
                      </a:ext>
                    </a:extLst>
                  </a:tr>
                  <a:tr h="451041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696000" r="-980" b="-824000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2429301235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829167" r="-980" b="-758333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193763393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929167" r="-980" b="-658333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086088623"/>
                      </a:ext>
                    </a:extLst>
                  </a:tr>
                  <a:tr h="451041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1001351" r="-980" b="-540541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903474304"/>
                      </a:ext>
                    </a:extLst>
                  </a:tr>
                  <a:tr h="347658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1429825" r="-980" b="-601754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427435692"/>
                      </a:ext>
                    </a:extLst>
                  </a:tr>
                  <a:tr h="451041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1178378" r="-980" b="-363514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926384591"/>
                      </a:ext>
                    </a:extLst>
                  </a:tr>
                  <a:tr h="451041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1278378" r="-980" b="-263514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731758674"/>
                      </a:ext>
                    </a:extLst>
                  </a:tr>
                  <a:tr h="438858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1416667" r="-980" b="-170833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119783881"/>
                      </a:ext>
                    </a:extLst>
                  </a:tr>
                  <a:tr h="363612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blipFill>
                          <a:blip r:embed="rId4"/>
                          <a:stretch>
                            <a:fillRect l="-490" t="-1820000" r="-980" b="-105000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59770614"/>
                      </a:ext>
                    </a:extLst>
                  </a:tr>
                  <a:tr h="347658">
                    <a:tc>
                      <a:txBody>
                        <a:bodyPr/>
                        <a:lstStyle/>
                        <a:p>
                          <a:pPr marL="0" algn="ctr" defTabSz="582930" rtl="0" eaLnBrk="1" latinLnBrk="0" hangingPunct="1"/>
                          <a:r>
                            <a:rPr lang="en-US" sz="1400" b="1" kern="1200">
                              <a:solidFill>
                                <a:schemeClr val="tx1"/>
                              </a:solidFill>
                              <a:latin typeface="Century Gothic" panose="020B0502020202020204" pitchFamily="34" charset="0"/>
                              <a:ea typeface="+mn-ea"/>
                              <a:cs typeface="+mn-cs"/>
                            </a:rPr>
                            <a:t>END</a:t>
                          </a:r>
                        </a:p>
                      </a:txBody>
                      <a:tcPr anchor="ctr">
                        <a:lnL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solidFill>
                          <a:schemeClr val="bg1">
                            <a:lumMod val="50000"/>
                          </a:schemeClr>
                        </a:solidFill>
                      </a:tcPr>
                    </a:tc>
                    <a:extLst>
                      <a:ext uri="{0D108BD9-81ED-4DB2-BD59-A6C34878D82A}">
                        <a16:rowId xmlns:a16="http://schemas.microsoft.com/office/drawing/2014/main" val="85783350"/>
                      </a:ext>
                    </a:extLst>
                  </a:tr>
                </a:tbl>
              </a:graphicData>
            </a:graphic>
          </p:graphicFrame>
        </mc:Fallback>
      </mc:AlternateContent>
      <p:pic>
        <p:nvPicPr>
          <p:cNvPr id="3" name="Picture 2" descr="A black and white circular grid&#10;&#10;AI-generated content may be incorrect.">
            <a:extLst>
              <a:ext uri="{FF2B5EF4-FFF2-40B4-BE49-F238E27FC236}">
                <a16:creationId xmlns:a16="http://schemas.microsoft.com/office/drawing/2014/main" id="{7A148ABA-C997-B7E0-2053-3FCD2F04E0C4}"/>
              </a:ext>
            </a:extLst>
          </p:cNvPr>
          <p:cNvPicPr>
            <a:picLocks noChangeAspect="1"/>
          </p:cNvPicPr>
          <p:nvPr/>
        </p:nvPicPr>
        <p:blipFill>
          <a:blip r:embed="rId5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128" t="21569" r="17298" b="26144"/>
          <a:stretch/>
        </p:blipFill>
        <p:spPr>
          <a:xfrm>
            <a:off x="875337" y="3125109"/>
            <a:ext cx="4487818" cy="4549862"/>
          </a:xfrm>
          <a:prstGeom prst="rect">
            <a:avLst/>
          </a:prstGeom>
        </p:spPr>
      </p:pic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A7CF8F64-EC03-81E8-562E-7B7955C69A03}"/>
              </a:ext>
            </a:extLst>
          </p:cNvPr>
          <p:cNvCxnSpPr/>
          <p:nvPr/>
        </p:nvCxnSpPr>
        <p:spPr>
          <a:xfrm>
            <a:off x="514350" y="5425440"/>
            <a:ext cx="5209793" cy="0"/>
          </a:xfrm>
          <a:prstGeom prst="straightConnector1">
            <a:avLst/>
          </a:prstGeom>
          <a:ln w="38100"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6FCBF3A6-7179-F89C-C766-8E89B75A77F4}"/>
              </a:ext>
            </a:extLst>
          </p:cNvPr>
          <p:cNvCxnSpPr>
            <a:cxnSpLocks/>
          </p:cNvCxnSpPr>
          <p:nvPr/>
        </p:nvCxnSpPr>
        <p:spPr>
          <a:xfrm>
            <a:off x="3119246" y="2819400"/>
            <a:ext cx="0" cy="5212080"/>
          </a:xfrm>
          <a:prstGeom prst="straightConnector1">
            <a:avLst/>
          </a:prstGeom>
          <a:ln w="38100"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1BB88842-D715-E3AC-78B0-D00926B03498}"/>
              </a:ext>
            </a:extLst>
          </p:cNvPr>
          <p:cNvSpPr txBox="1"/>
          <p:nvPr/>
        </p:nvSpPr>
        <p:spPr>
          <a:xfrm>
            <a:off x="5300458" y="5393822"/>
            <a:ext cx="48638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>
                <a:latin typeface="Cambria Math" panose="02040503050406030204" pitchFamily="18" charset="0"/>
                <a:ea typeface="Cambria Math" panose="02040503050406030204" pitchFamily="18" charset="0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40363824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125</Words>
  <Application>Microsoft Office PowerPoint</Application>
  <PresentationFormat>Custom</PresentationFormat>
  <Paragraphs>45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Aptos</vt:lpstr>
      <vt:lpstr>Aptos Display</vt:lpstr>
      <vt:lpstr>Arial</vt:lpstr>
      <vt:lpstr>Cambria Math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cp:lastPrinted>2025-04-23T18:40:34Z</cp:lastPrinted>
  <dcterms:created xsi:type="dcterms:W3CDTF">2025-04-23T14:57:07Z</dcterms:created>
  <dcterms:modified xsi:type="dcterms:W3CDTF">2025-06-06T03:57:35Z</dcterms:modified>
</cp:coreProperties>
</file>