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A1692B-A426-42B2-B42C-01B8F113BBD0}" v="105" dt="2025-08-25T03:10:53.2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672" y="-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undo custSel addSld modSld">
      <pc:chgData name="Sarah Carter" userId="4b4e2a7e9c42e1b2" providerId="LiveId" clId="{7EAF80CF-0965-4E9F-856D-AE74F6DDF460}" dt="2025-08-25T03:10:58.879" v="625" actId="255"/>
      <pc:docMkLst>
        <pc:docMk/>
      </pc:docMkLst>
      <pc:sldChg chg="addSp delSp modSp mod">
        <pc:chgData name="Sarah Carter" userId="4b4e2a7e9c42e1b2" providerId="LiveId" clId="{7EAF80CF-0965-4E9F-856D-AE74F6DDF460}" dt="2025-08-25T03:09:21.682" v="594" actId="20577"/>
        <pc:sldMkLst>
          <pc:docMk/>
          <pc:sldMk cId="1858636168" sldId="256"/>
        </pc:sldMkLst>
        <pc:spChg chg="del mod">
          <ac:chgData name="Sarah Carter" userId="4b4e2a7e9c42e1b2" providerId="LiveId" clId="{7EAF80CF-0965-4E9F-856D-AE74F6DDF460}" dt="2025-08-25T02:35:07.819" v="145" actId="478"/>
          <ac:spMkLst>
            <pc:docMk/>
            <pc:sldMk cId="1858636168" sldId="256"/>
            <ac:spMk id="5" creationId="{25167140-CA61-34A3-31C2-5D6BAD766C5B}"/>
          </ac:spMkLst>
        </pc:spChg>
        <pc:spChg chg="add mod">
          <ac:chgData name="Sarah Carter" userId="4b4e2a7e9c42e1b2" providerId="LiveId" clId="{7EAF80CF-0965-4E9F-856D-AE74F6DDF460}" dt="2025-08-25T02:44:41.088" v="401" actId="1076"/>
          <ac:spMkLst>
            <pc:docMk/>
            <pc:sldMk cId="1858636168" sldId="256"/>
            <ac:spMk id="10" creationId="{9C2C9E9B-A270-D25A-FD18-74130EF592C8}"/>
          </ac:spMkLst>
        </pc:spChg>
        <pc:spChg chg="add del mod">
          <ac:chgData name="Sarah Carter" userId="4b4e2a7e9c42e1b2" providerId="LiveId" clId="{7EAF80CF-0965-4E9F-856D-AE74F6DDF460}" dt="2025-08-25T02:44:46.836" v="402" actId="478"/>
          <ac:spMkLst>
            <pc:docMk/>
            <pc:sldMk cId="1858636168" sldId="256"/>
            <ac:spMk id="11" creationId="{5DB15578-4160-009C-0B34-457416C6F174}"/>
          </ac:spMkLst>
        </pc:spChg>
        <pc:graphicFrameChg chg="del">
          <ac:chgData name="Sarah Carter" userId="4b4e2a7e9c42e1b2" providerId="LiveId" clId="{7EAF80CF-0965-4E9F-856D-AE74F6DDF460}" dt="2025-08-25T02:32:13.151" v="35" actId="478"/>
          <ac:graphicFrameMkLst>
            <pc:docMk/>
            <pc:sldMk cId="1858636168" sldId="256"/>
            <ac:graphicFrameMk id="4" creationId="{BF08C2D3-A1B6-0A54-A964-20AFABAE2732}"/>
          </ac:graphicFrameMkLst>
        </pc:graphicFrameChg>
        <pc:graphicFrameChg chg="add mod modGraphic">
          <ac:chgData name="Sarah Carter" userId="4b4e2a7e9c42e1b2" providerId="LiveId" clId="{7EAF80CF-0965-4E9F-856D-AE74F6DDF460}" dt="2025-08-25T03:09:21.682" v="594" actId="20577"/>
          <ac:graphicFrameMkLst>
            <pc:docMk/>
            <pc:sldMk cId="1858636168" sldId="256"/>
            <ac:graphicFrameMk id="8" creationId="{2C4C6F56-7B5C-0E61-E6B5-01A1D7331C8E}"/>
          </ac:graphicFrameMkLst>
        </pc:graphicFrameChg>
        <pc:graphicFrameChg chg="add mod modGraphic">
          <ac:chgData name="Sarah Carter" userId="4b4e2a7e9c42e1b2" providerId="LiveId" clId="{7EAF80CF-0965-4E9F-856D-AE74F6DDF460}" dt="2025-08-25T02:46:46.486" v="417" actId="207"/>
          <ac:graphicFrameMkLst>
            <pc:docMk/>
            <pc:sldMk cId="1858636168" sldId="256"/>
            <ac:graphicFrameMk id="9" creationId="{B5DE96E5-63C8-BB79-C191-E6927A62FAC9}"/>
          </ac:graphicFrameMkLst>
        </pc:graphicFrameChg>
      </pc:sldChg>
      <pc:sldChg chg="modSp add mod">
        <pc:chgData name="Sarah Carter" userId="4b4e2a7e9c42e1b2" providerId="LiveId" clId="{7EAF80CF-0965-4E9F-856D-AE74F6DDF460}" dt="2025-08-25T03:09:45.769" v="602" actId="20577"/>
        <pc:sldMkLst>
          <pc:docMk/>
          <pc:sldMk cId="4144184534" sldId="257"/>
        </pc:sldMkLst>
        <pc:graphicFrameChg chg="mod modGraphic">
          <ac:chgData name="Sarah Carter" userId="4b4e2a7e9c42e1b2" providerId="LiveId" clId="{7EAF80CF-0965-4E9F-856D-AE74F6DDF460}" dt="2025-08-25T03:09:45.769" v="602" actId="20577"/>
          <ac:graphicFrameMkLst>
            <pc:docMk/>
            <pc:sldMk cId="4144184534" sldId="257"/>
            <ac:graphicFrameMk id="8" creationId="{BE485A8C-64E2-1F18-4132-A08344DDCB23}"/>
          </ac:graphicFrameMkLst>
        </pc:graphicFrameChg>
        <pc:graphicFrameChg chg="modGraphic">
          <ac:chgData name="Sarah Carter" userId="4b4e2a7e9c42e1b2" providerId="LiveId" clId="{7EAF80CF-0965-4E9F-856D-AE74F6DDF460}" dt="2025-08-25T02:47:06.570" v="424" actId="20577"/>
          <ac:graphicFrameMkLst>
            <pc:docMk/>
            <pc:sldMk cId="4144184534" sldId="257"/>
            <ac:graphicFrameMk id="9" creationId="{7F3A4339-B3BD-B727-8BAC-7B8ECB2E3348}"/>
          </ac:graphicFrameMkLst>
        </pc:graphicFrameChg>
      </pc:sldChg>
      <pc:sldChg chg="modSp add mod">
        <pc:chgData name="Sarah Carter" userId="4b4e2a7e9c42e1b2" providerId="LiveId" clId="{7EAF80CF-0965-4E9F-856D-AE74F6DDF460}" dt="2025-08-25T03:10:13.589" v="612" actId="20577"/>
        <pc:sldMkLst>
          <pc:docMk/>
          <pc:sldMk cId="3216733344" sldId="258"/>
        </pc:sldMkLst>
        <pc:graphicFrameChg chg="mod modGraphic">
          <ac:chgData name="Sarah Carter" userId="4b4e2a7e9c42e1b2" providerId="LiveId" clId="{7EAF80CF-0965-4E9F-856D-AE74F6DDF460}" dt="2025-08-25T03:10:13.589" v="612" actId="20577"/>
          <ac:graphicFrameMkLst>
            <pc:docMk/>
            <pc:sldMk cId="3216733344" sldId="258"/>
            <ac:graphicFrameMk id="8" creationId="{49BF10D7-BCD7-235D-B5B3-D42F5AE117AB}"/>
          </ac:graphicFrameMkLst>
        </pc:graphicFrameChg>
        <pc:graphicFrameChg chg="modGraphic">
          <ac:chgData name="Sarah Carter" userId="4b4e2a7e9c42e1b2" providerId="LiveId" clId="{7EAF80CF-0965-4E9F-856D-AE74F6DDF460}" dt="2025-08-25T02:50:21.261" v="448" actId="20577"/>
          <ac:graphicFrameMkLst>
            <pc:docMk/>
            <pc:sldMk cId="3216733344" sldId="258"/>
            <ac:graphicFrameMk id="9" creationId="{BB490438-273B-DF2C-13F5-129BE122E475}"/>
          </ac:graphicFrameMkLst>
        </pc:graphicFrameChg>
      </pc:sldChg>
      <pc:sldChg chg="modSp add mod">
        <pc:chgData name="Sarah Carter" userId="4b4e2a7e9c42e1b2" providerId="LiveId" clId="{7EAF80CF-0965-4E9F-856D-AE74F6DDF460}" dt="2025-08-25T03:02:32.761" v="544" actId="20577"/>
        <pc:sldMkLst>
          <pc:docMk/>
          <pc:sldMk cId="3747940584" sldId="259"/>
        </pc:sldMkLst>
        <pc:graphicFrameChg chg="mod modGraphic">
          <ac:chgData name="Sarah Carter" userId="4b4e2a7e9c42e1b2" providerId="LiveId" clId="{7EAF80CF-0965-4E9F-856D-AE74F6DDF460}" dt="2025-08-25T03:02:32.761" v="544" actId="20577"/>
          <ac:graphicFrameMkLst>
            <pc:docMk/>
            <pc:sldMk cId="3747940584" sldId="259"/>
            <ac:graphicFrameMk id="8" creationId="{BD581143-0DC5-01E8-5374-B2843C195B53}"/>
          </ac:graphicFrameMkLst>
        </pc:graphicFrameChg>
        <pc:graphicFrameChg chg="modGraphic">
          <ac:chgData name="Sarah Carter" userId="4b4e2a7e9c42e1b2" providerId="LiveId" clId="{7EAF80CF-0965-4E9F-856D-AE74F6DDF460}" dt="2025-08-25T02:58:54.821" v="507" actId="20577"/>
          <ac:graphicFrameMkLst>
            <pc:docMk/>
            <pc:sldMk cId="3747940584" sldId="259"/>
            <ac:graphicFrameMk id="9" creationId="{3D664DBF-3FAC-E9EB-72F6-9370232B9240}"/>
          </ac:graphicFrameMkLst>
        </pc:graphicFrameChg>
      </pc:sldChg>
      <pc:sldChg chg="modSp add mod">
        <pc:chgData name="Sarah Carter" userId="4b4e2a7e9c42e1b2" providerId="LiveId" clId="{7EAF80CF-0965-4E9F-856D-AE74F6DDF460}" dt="2025-08-25T03:10:58.879" v="625" actId="255"/>
        <pc:sldMkLst>
          <pc:docMk/>
          <pc:sldMk cId="1345258441" sldId="260"/>
        </pc:sldMkLst>
        <pc:graphicFrameChg chg="mod modGraphic">
          <ac:chgData name="Sarah Carter" userId="4b4e2a7e9c42e1b2" providerId="LiveId" clId="{7EAF80CF-0965-4E9F-856D-AE74F6DDF460}" dt="2025-08-25T03:10:58.879" v="625" actId="255"/>
          <ac:graphicFrameMkLst>
            <pc:docMk/>
            <pc:sldMk cId="1345258441" sldId="260"/>
            <ac:graphicFrameMk id="8" creationId="{4DD2AD84-EBA7-BB84-5FC7-934C7DA537EC}"/>
          </ac:graphicFrameMkLst>
        </pc:graphicFrameChg>
        <pc:graphicFrameChg chg="modGraphic">
          <ac:chgData name="Sarah Carter" userId="4b4e2a7e9c42e1b2" providerId="LiveId" clId="{7EAF80CF-0965-4E9F-856D-AE74F6DDF460}" dt="2025-08-25T03:03:36.418" v="555" actId="20577"/>
          <ac:graphicFrameMkLst>
            <pc:docMk/>
            <pc:sldMk cId="1345258441" sldId="260"/>
            <ac:graphicFrameMk id="9" creationId="{D74C0CE0-971E-A406-EC32-BC1C2E5825DD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61938-E329-9C17-D796-E3A5EFD5B3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DB78CD-8FEB-9819-8FB2-C3E0E4D14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5EA40-6B89-E7B8-8632-60D7F4E1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D7EF3-FCC8-9554-16BA-8A296937C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6A7E1-B3C8-A992-E254-B67A1B7FC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6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5758-CAB7-4640-AE7E-59D741FFA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AAAE92-6133-ABCB-40B9-433532BE1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F00C8-CF00-B55D-6336-5849A2342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F285D-EB72-98B0-4D19-69F3AE548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B9B12-F21F-9691-6780-F71231FA2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0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DD31E8-3BF9-7A99-6B43-C75115BD15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84BF3A-0FE5-2BF4-B59A-7516236243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1F2E5-3F87-462F-FCA2-7D5DCDF95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B60B7-300B-847E-211F-7E3C3AD33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93C22-2511-4C45-6446-92F38641E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9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B652C-8BB1-E5FF-B4A2-D7EE44D10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E5254-3B1D-4569-CB51-F4B387D56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015E1-F060-6EBB-B83F-B2295D82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16D87-7233-8ABD-9502-46ACF12E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9EB89-AF16-021D-8591-C8B5052F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CED93-F6BF-D958-07CB-98D418908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79D75-6C40-460E-C89F-CEE05E747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97C81-DA91-FB2D-1002-0671AE2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6810C-6A24-D41B-B14A-76AFE392D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86FF4-8BE8-8061-B1B4-43ED693F2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44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FF474-5317-3635-1F94-884F875CF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8BFB0-16F9-515B-0CBE-DBF5CCE3F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11AA2-E6A1-0932-F263-63A355D464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E9A3C-2EC7-B8AE-7F54-21E243DD3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A032EA-C350-3386-09B3-51DB2889A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D96ADB-E813-88CA-F8CF-DD99A4B39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1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EDD5A-8509-A625-D693-24558C2A4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AE66D-E502-8C69-3361-19EA4DBFD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F9B1D6-89CC-9086-8670-A6DD14C499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837FB-12C7-F49D-7C65-84C87B1FB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EEEF5-4260-DA62-A190-846A59B18C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6E05C4-0DE6-D759-540D-D77001AC3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423AF9-8CC2-579A-E8CD-846930D1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01E767-C5D4-901B-49AD-A82E0C33E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2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9E52C-EF79-DAC0-2E47-D46C73FDB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0105BF-AED8-2A54-727B-AF18125DD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78261-1A0F-39A7-E3E3-859DBB609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1695CE-3645-277B-C804-A4601B77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55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6641B-E798-D97E-1C2E-8ECE34BA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17099-142E-026F-0248-79AD76874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6209D-F794-628A-4DB1-033AAFCE9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9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6FF30-06E4-1B6E-0EB8-526194A89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3D31F-FEA2-F702-448C-D68EBA95D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DFFAE-00D6-E4A0-B1F7-2C26129CC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4D709-1DF5-F1EA-8E53-D9D718D7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D7E4F-A79D-1C65-223A-FAE59085D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3D73E-D32D-5447-0CB9-16D87C181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2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DCE1D-7EA6-D457-55B1-8D4B8597E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80D8D1-63DD-CE0A-1E25-2EA7AF6C46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D2A6B-23A6-0161-7467-729B7228F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1192F-744F-F101-987D-D2F599D91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8B661-2F78-0F52-22CB-683FC5DA2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97B507-CD60-4C1A-AE57-D0281E27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7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A4AE45-49B4-595A-F929-6DFDC6C37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C0429-1976-CF88-9F10-03446CAB0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21DA1-19C5-093E-5619-8AB5F0CBB1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987473-FBC2-49BF-8750-D9150397DC94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4FB39-AB49-34E5-5C06-9E82E9AD2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78A41-044C-4774-50D4-356799D62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5375DB-0065-4783-82E5-F555BC1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7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_09 M">
            <a:extLst>
              <a:ext uri="{FF2B5EF4-FFF2-40B4-BE49-F238E27FC236}">
                <a16:creationId xmlns:a16="http://schemas.microsoft.com/office/drawing/2014/main" id="{4C880FE8-821D-22F2-A5B4-9727ECB014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31800" y="941044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9BE2C9-0254-4AA9-9036-FB3FCB05879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85045"/>
            <a:ext cx="2313487" cy="3048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C4C6F56-7B5C-0E61-E6B5-01A1D7331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124616"/>
              </p:ext>
            </p:extLst>
          </p:nvPr>
        </p:nvGraphicFramePr>
        <p:xfrm>
          <a:off x="457200" y="2205142"/>
          <a:ext cx="6857999" cy="7040880"/>
        </p:xfrm>
        <a:graphic>
          <a:graphicData uri="http://schemas.openxmlformats.org/drawingml/2006/table">
            <a:tbl>
              <a:tblPr firstRow="1" bandRow="1"/>
              <a:tblGrid>
                <a:gridCol w="2424223">
                  <a:extLst>
                    <a:ext uri="{9D8B030D-6E8A-4147-A177-3AD203B41FA5}">
                      <a16:colId xmlns:a16="http://schemas.microsoft.com/office/drawing/2014/main" val="464712467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401749616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230300699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7970811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18589076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VARIABLE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N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NOMINAL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O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ORDINAL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INTERVAL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R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RATIO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76547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Year of the Olympic Games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500" dirty="0">
                          <a:latin typeface="Century Gothic" panose="020B0502020202020204" pitchFamily="34" charset="0"/>
                        </a:rPr>
                      </a:b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(2000, 2004, 2008, etc.)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53113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Type of Olympic Medal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(gold, silver, bronze)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4073954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Type of Sport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(swimming, gymnastics, track, basketball, etc.)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602090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Time to Finish a Race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(measured in seconds)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098826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Country Represented by an Athlete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500" dirty="0">
                          <a:latin typeface="Century Gothic" panose="020B0502020202020204" pitchFamily="34" charset="0"/>
                        </a:rPr>
                      </a:b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(USA, Japan, Brazil, etc.)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024728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Rank Order of Teams in the Medal Table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500" dirty="0">
                          <a:latin typeface="Century Gothic" panose="020B0502020202020204" pitchFamily="34" charset="0"/>
                        </a:rPr>
                      </a:b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(1st, 2nd, 3rd…)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08322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Scores Given by Judges in Gymnastics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500" dirty="0">
                          <a:latin typeface="Century Gothic" panose="020B0502020202020204" pitchFamily="34" charset="0"/>
                        </a:rPr>
                      </a:b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(e.g., 8.5, 9.2, 9.8)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44653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Number of Medals Won by a Country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195501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5DE96E5-63C8-BB79-C191-E6927A62FA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988798"/>
              </p:ext>
            </p:extLst>
          </p:nvPr>
        </p:nvGraphicFramePr>
        <p:xfrm>
          <a:off x="431800" y="449372"/>
          <a:ext cx="6858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19215209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Century Gothic" panose="020B0502020202020204" pitchFamily="34" charset="0"/>
                        </a:rPr>
                        <a:t>LEVELS OF MEASUREMENT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9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Century Gothic" panose="020B0502020202020204" pitchFamily="34" charset="0"/>
                        </a:rPr>
                        <a:t>AT THE OLYMPICS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5001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C2C9E9B-A270-D25A-FD18-74130EF592C8}"/>
              </a:ext>
            </a:extLst>
          </p:cNvPr>
          <p:cNvSpPr txBox="1"/>
          <p:nvPr/>
        </p:nvSpPr>
        <p:spPr>
          <a:xfrm>
            <a:off x="431800" y="1675247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For each variable, determine if it is best classified as nominal, ordinal, interval, or ratio. Place a checkmark in the appropriate column of the table below. </a:t>
            </a:r>
          </a:p>
        </p:txBody>
      </p:sp>
    </p:spTree>
    <p:extLst>
      <p:ext uri="{BB962C8B-B14F-4D97-AF65-F5344CB8AC3E}">
        <p14:creationId xmlns:p14="http://schemas.microsoft.com/office/powerpoint/2010/main" val="185863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D6951-EF47-4C73-08AD-DFB23AABD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_09 M">
            <a:extLst>
              <a:ext uri="{FF2B5EF4-FFF2-40B4-BE49-F238E27FC236}">
                <a16:creationId xmlns:a16="http://schemas.microsoft.com/office/drawing/2014/main" id="{242F11A1-6345-82CC-6A66-F1551AACA9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31800" y="941044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07064C0-D011-745C-A359-1AE2ABADF55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85045"/>
            <a:ext cx="2313487" cy="3048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E485A8C-64E2-1F18-4132-A08344DDC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445065"/>
              </p:ext>
            </p:extLst>
          </p:nvPr>
        </p:nvGraphicFramePr>
        <p:xfrm>
          <a:off x="457200" y="2205142"/>
          <a:ext cx="6857999" cy="7040880"/>
        </p:xfrm>
        <a:graphic>
          <a:graphicData uri="http://schemas.openxmlformats.org/drawingml/2006/table">
            <a:tbl>
              <a:tblPr firstRow="1" bandRow="1"/>
              <a:tblGrid>
                <a:gridCol w="2424223">
                  <a:extLst>
                    <a:ext uri="{9D8B030D-6E8A-4147-A177-3AD203B41FA5}">
                      <a16:colId xmlns:a16="http://schemas.microsoft.com/office/drawing/2014/main" val="464712467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401749616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230300699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7970811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18589076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VARIABLE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N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NOMINAL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O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ORDINAL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INTERVAL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R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RATIO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76547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Movie Genre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(action, comedy, drama, horror, etc.)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53113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Running Time of a Movie in Minutes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(e.g., 120 minutes, 95 minutes)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4073954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Release Year of a Movie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(e.g., 1995, 2003, 2020)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602090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Ranking of Favorite Movies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(1st favorite, 2nd favorite, 3rd favorite…)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098826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sv-SE" sz="1500" b="1" dirty="0">
                          <a:latin typeface="Century Gothic" panose="020B0502020202020204" pitchFamily="34" charset="0"/>
                        </a:rPr>
                        <a:t>MPAA Rating</a:t>
                      </a:r>
                      <a:r>
                        <a:rPr lang="sv-SE" sz="1500" dirty="0">
                          <a:latin typeface="Century Gothic" panose="020B0502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sv-SE" sz="1500" dirty="0">
                          <a:latin typeface="Century Gothic" panose="020B0502020202020204" pitchFamily="34" charset="0"/>
                        </a:rPr>
                        <a:t>(G, PG, PG-13, R)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024728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Box Office Earnings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(in dollars)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08322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IMDb Star Rating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Century Gothic" panose="020B0502020202020204" pitchFamily="34" charset="0"/>
                        </a:rPr>
                        <a:t>(1 to 10 stars)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44653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Century Gothic" panose="020B0502020202020204" pitchFamily="34" charset="0"/>
                        </a:rPr>
                        <a:t>Language of the Movie</a:t>
                      </a:r>
                      <a:r>
                        <a:rPr lang="en-US" sz="1500" dirty="0">
                          <a:latin typeface="Century Gothic" panose="020B0502020202020204" pitchFamily="34" charset="0"/>
                        </a:rPr>
                        <a:t> (English, Spanish, Japanese, etc.)</a:t>
                      </a:r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195501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F3A4339-B3BD-B727-8BAC-7B8ECB2E3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887032"/>
              </p:ext>
            </p:extLst>
          </p:nvPr>
        </p:nvGraphicFramePr>
        <p:xfrm>
          <a:off x="431800" y="449372"/>
          <a:ext cx="6858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19215209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Century Gothic" panose="020B0502020202020204" pitchFamily="34" charset="0"/>
                        </a:rPr>
                        <a:t>LEVELS OF MEASUREMENT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9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Century Gothic" panose="020B0502020202020204" pitchFamily="34" charset="0"/>
                        </a:rPr>
                        <a:t>AT THE MOVIES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5001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6A4DAB5-0A27-A2F8-6FF2-E37EE58126C0}"/>
              </a:ext>
            </a:extLst>
          </p:cNvPr>
          <p:cNvSpPr txBox="1"/>
          <p:nvPr/>
        </p:nvSpPr>
        <p:spPr>
          <a:xfrm>
            <a:off x="431800" y="1675247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For each variable, determine if it is best classified as nominal, ordinal, interval, or ratio. Place a checkmark in the appropriate column of the table below. </a:t>
            </a:r>
          </a:p>
        </p:txBody>
      </p:sp>
    </p:spTree>
    <p:extLst>
      <p:ext uri="{BB962C8B-B14F-4D97-AF65-F5344CB8AC3E}">
        <p14:creationId xmlns:p14="http://schemas.microsoft.com/office/powerpoint/2010/main" val="414418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CA03A-5C15-DFF7-42D0-59D18955D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_09 M">
            <a:extLst>
              <a:ext uri="{FF2B5EF4-FFF2-40B4-BE49-F238E27FC236}">
                <a16:creationId xmlns:a16="http://schemas.microsoft.com/office/drawing/2014/main" id="{DAF5D440-A0C0-F987-76F0-399A71E5AB7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31800" y="941044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FEE4FAF-E7BC-9CDB-DDAB-C0F1B83B343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85045"/>
            <a:ext cx="2313487" cy="3048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9BF10D7-BCD7-235D-B5B3-D42F5AE117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260302"/>
              </p:ext>
            </p:extLst>
          </p:nvPr>
        </p:nvGraphicFramePr>
        <p:xfrm>
          <a:off x="457200" y="2205142"/>
          <a:ext cx="6857999" cy="7040880"/>
        </p:xfrm>
        <a:graphic>
          <a:graphicData uri="http://schemas.openxmlformats.org/drawingml/2006/table">
            <a:tbl>
              <a:tblPr firstRow="1" bandRow="1"/>
              <a:tblGrid>
                <a:gridCol w="2424223">
                  <a:extLst>
                    <a:ext uri="{9D8B030D-6E8A-4147-A177-3AD203B41FA5}">
                      <a16:colId xmlns:a16="http://schemas.microsoft.com/office/drawing/2014/main" val="464712467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401749616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230300699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7970811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18589076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VARIABLE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N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NOMINAL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O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ORDINAL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INTERVAL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R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RATIO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76547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Ranking of the “Most Popular Exhibit”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400" dirty="0">
                          <a:latin typeface="Century Gothic" panose="020B0502020202020204" pitchFamily="34" charset="0"/>
                        </a:rPr>
                      </a:b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(1st place, 2nd place, …)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53113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Length of a Fish </a:t>
                      </a:r>
                    </a:p>
                    <a:p>
                      <a:pPr 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(in Centimeters)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4073954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Water Temperature in the Tank </a:t>
                      </a:r>
                      <a:br>
                        <a:rPr lang="en-US" sz="1400" b="1" dirty="0">
                          <a:latin typeface="Century Gothic" panose="020B0502020202020204" pitchFamily="34" charset="0"/>
                        </a:rPr>
                      </a:b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(°F)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602090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Type of Fish in the Tank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(clownfish, angelfish, goldfish, guppy, etc.)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098826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Tank Location in the Aquarium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(Entrance, North Wing, etc.)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024728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Number of Fish in a Tank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08322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Customer Satisfaction Rating of an Exhibit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400" dirty="0">
                          <a:latin typeface="Century Gothic" panose="020B0502020202020204" pitchFamily="34" charset="0"/>
                        </a:rPr>
                      </a:b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(1 to 5 stars)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44653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Year the Aquarium Opened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400" dirty="0">
                          <a:latin typeface="Century Gothic" panose="020B0502020202020204" pitchFamily="34" charset="0"/>
                        </a:rPr>
                      </a:b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(1990, 2005, 2020, etc.)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195501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B490438-273B-DF2C-13F5-129BE122E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314700"/>
              </p:ext>
            </p:extLst>
          </p:nvPr>
        </p:nvGraphicFramePr>
        <p:xfrm>
          <a:off x="431800" y="449372"/>
          <a:ext cx="6858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19215209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Century Gothic" panose="020B0502020202020204" pitchFamily="34" charset="0"/>
                        </a:rPr>
                        <a:t>LEVELS OF MEASUREMENT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9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Century Gothic" panose="020B0502020202020204" pitchFamily="34" charset="0"/>
                        </a:rPr>
                        <a:t>AT THE AQUARIUM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5001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30CEC07-953C-9DF7-0209-A0292D7758C6}"/>
              </a:ext>
            </a:extLst>
          </p:cNvPr>
          <p:cNvSpPr txBox="1"/>
          <p:nvPr/>
        </p:nvSpPr>
        <p:spPr>
          <a:xfrm>
            <a:off x="431800" y="1675247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For each variable, determine if it is best classified as nominal, ordinal, interval, or ratio. Place a checkmark in the appropriate column of the table below. </a:t>
            </a:r>
          </a:p>
        </p:txBody>
      </p:sp>
    </p:spTree>
    <p:extLst>
      <p:ext uri="{BB962C8B-B14F-4D97-AF65-F5344CB8AC3E}">
        <p14:creationId xmlns:p14="http://schemas.microsoft.com/office/powerpoint/2010/main" val="3216733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353B3-AF08-3EA2-A381-F1122B53D7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_09 M">
            <a:extLst>
              <a:ext uri="{FF2B5EF4-FFF2-40B4-BE49-F238E27FC236}">
                <a16:creationId xmlns:a16="http://schemas.microsoft.com/office/drawing/2014/main" id="{6F461238-DA7A-0DDC-75BD-A771C8C9A85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31800" y="941044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238808F-3B7A-0FF7-4C4A-3F1ADE8BD73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85045"/>
            <a:ext cx="2313487" cy="3048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D581143-0DC5-01E8-5374-B2843C195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69169"/>
              </p:ext>
            </p:extLst>
          </p:nvPr>
        </p:nvGraphicFramePr>
        <p:xfrm>
          <a:off x="457200" y="2205142"/>
          <a:ext cx="6857999" cy="7147560"/>
        </p:xfrm>
        <a:graphic>
          <a:graphicData uri="http://schemas.openxmlformats.org/drawingml/2006/table">
            <a:tbl>
              <a:tblPr firstRow="1" bandRow="1"/>
              <a:tblGrid>
                <a:gridCol w="2424223">
                  <a:extLst>
                    <a:ext uri="{9D8B030D-6E8A-4147-A177-3AD203B41FA5}">
                      <a16:colId xmlns:a16="http://schemas.microsoft.com/office/drawing/2014/main" val="464712467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401749616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230300699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7970811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18589076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VARIABLE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N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NOMINAL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O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ORDINAL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INTERVAL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R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RATIO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76547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Number of Animals in an Exhibit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53113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Section of the Zoo</a:t>
                      </a: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 (Reptile House, Aviary, African Savannah, Aquarium, etc.)</a:t>
                      </a:r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4073954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Year an Animal Arrived at the Zoo</a:t>
                      </a: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300" dirty="0">
                          <a:latin typeface="Century Gothic" panose="020B0502020202020204" pitchFamily="34" charset="0"/>
                        </a:rPr>
                      </a:b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(1998, 2005, 2019, etc.)</a:t>
                      </a:r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602090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Weight of an Animal </a:t>
                      </a:r>
                    </a:p>
                    <a:p>
                      <a:pPr algn="ctr"/>
                      <a:r>
                        <a:rPr lang="en-US" sz="1300" dirty="0">
                          <a:latin typeface="Century Gothic" panose="020B0502020202020204" pitchFamily="34" charset="0"/>
                        </a:rPr>
                        <a:t>(in Kilograms)</a:t>
                      </a:r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098826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Type of Animal</a:t>
                      </a: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300" dirty="0">
                          <a:latin typeface="Century Gothic" panose="020B0502020202020204" pitchFamily="34" charset="0"/>
                        </a:rPr>
                      </a:b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(lion, penguin, giraffe, panda, etc.)</a:t>
                      </a:r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024728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Visitor Ranking of Favorite Animal Exhibit</a:t>
                      </a: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300" dirty="0">
                          <a:latin typeface="Century Gothic" panose="020B0502020202020204" pitchFamily="34" charset="0"/>
                        </a:rPr>
                      </a:b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(1st place, 2nd place, 3rd place…)</a:t>
                      </a:r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08322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Daily Feeding Schedule Times</a:t>
                      </a: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 (10:00 AM, 1:00 PM, 4:00 PM)</a:t>
                      </a:r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44653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latin typeface="Century Gothic" panose="020B0502020202020204" pitchFamily="34" charset="0"/>
                        </a:rPr>
                        <a:t>Zoo Membership Level</a:t>
                      </a:r>
                      <a:r>
                        <a:rPr lang="en-US" sz="1300" dirty="0">
                          <a:latin typeface="Century Gothic" panose="020B0502020202020204" pitchFamily="34" charset="0"/>
                        </a:rPr>
                        <a:t> (Basic, Family, Premium, VIP)</a:t>
                      </a:r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195501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D664DBF-3FAC-E9EB-72F6-9370232B92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842521"/>
              </p:ext>
            </p:extLst>
          </p:nvPr>
        </p:nvGraphicFramePr>
        <p:xfrm>
          <a:off x="431800" y="449372"/>
          <a:ext cx="6858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19215209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Century Gothic" panose="020B0502020202020204" pitchFamily="34" charset="0"/>
                        </a:rPr>
                        <a:t>LEVELS OF MEASUREMENT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9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Century Gothic" panose="020B0502020202020204" pitchFamily="34" charset="0"/>
                        </a:rPr>
                        <a:t>AT THE ZOO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5001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DDAB741-4FD5-0833-F265-2D79829EF0EE}"/>
              </a:ext>
            </a:extLst>
          </p:cNvPr>
          <p:cNvSpPr txBox="1"/>
          <p:nvPr/>
        </p:nvSpPr>
        <p:spPr>
          <a:xfrm>
            <a:off x="431800" y="1675247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For each variable, determine if it is best classified as nominal, ordinal, interval, or ratio. Place a checkmark in the appropriate column of the table below. </a:t>
            </a:r>
          </a:p>
        </p:txBody>
      </p:sp>
    </p:spTree>
    <p:extLst>
      <p:ext uri="{BB962C8B-B14F-4D97-AF65-F5344CB8AC3E}">
        <p14:creationId xmlns:p14="http://schemas.microsoft.com/office/powerpoint/2010/main" val="3747940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2324C-8775-BA03-F06D-F10A5697B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_09 M">
            <a:extLst>
              <a:ext uri="{FF2B5EF4-FFF2-40B4-BE49-F238E27FC236}">
                <a16:creationId xmlns:a16="http://schemas.microsoft.com/office/drawing/2014/main" id="{089D1960-79C1-4202-493A-E8534A20BA4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31800" y="941044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D4EC6E9-F5E2-981B-6DD9-6497ADBF82F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85045"/>
            <a:ext cx="2313487" cy="3048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DD2AD84-EBA7-BB84-5FC7-934C7DA53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106275"/>
              </p:ext>
            </p:extLst>
          </p:nvPr>
        </p:nvGraphicFramePr>
        <p:xfrm>
          <a:off x="457200" y="2205142"/>
          <a:ext cx="6857999" cy="7040880"/>
        </p:xfrm>
        <a:graphic>
          <a:graphicData uri="http://schemas.openxmlformats.org/drawingml/2006/table">
            <a:tbl>
              <a:tblPr firstRow="1" bandRow="1"/>
              <a:tblGrid>
                <a:gridCol w="2424223">
                  <a:extLst>
                    <a:ext uri="{9D8B030D-6E8A-4147-A177-3AD203B41FA5}">
                      <a16:colId xmlns:a16="http://schemas.microsoft.com/office/drawing/2014/main" val="464712467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401749616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230300699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379708113"/>
                    </a:ext>
                  </a:extLst>
                </a:gridCol>
                <a:gridCol w="1108444">
                  <a:extLst>
                    <a:ext uri="{9D8B030D-6E8A-4147-A177-3AD203B41FA5}">
                      <a16:colId xmlns:a16="http://schemas.microsoft.com/office/drawing/2014/main" val="18589076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VARIABLE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N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NOMINAL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O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ORDINAL</a:t>
                      </a:r>
                      <a:endParaRPr lang="en-US" sz="1800" b="1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INTERVAL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Century Gothic" panose="020B0502020202020204" pitchFamily="34" charset="0"/>
                        </a:rPr>
                        <a:t>R</a:t>
                      </a:r>
                    </a:p>
                    <a:p>
                      <a:pPr algn="ctr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RATIO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76547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Opening Year of a Ride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(2002, 2010, 2021, etc.)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53113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Number of Visitors in the Park on a Given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4073954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Height of a Roller Coaster </a:t>
                      </a:r>
                    </a:p>
                    <a:p>
                      <a:pPr 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(in Feet)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6020900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Section of the Park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(Fantasy Land, Water World, etc.)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9098826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Wait Time for a Ride 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(minutes)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024728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lvl="0" indent="0" algn="ctr" defTabSz="5829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Type of Ride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(roller coaster, Ferris wheel, bumper cars, etc.)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08322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Ticket Type Purchased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(Child, Adult, Senior)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44653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Visitors’ Rank of </a:t>
                      </a:r>
                      <a:br>
                        <a:rPr lang="en-US" sz="1400" b="1" dirty="0">
                          <a:latin typeface="Century Gothic" panose="020B0502020202020204" pitchFamily="34" charset="0"/>
                        </a:rPr>
                      </a:b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Favorite Rides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 </a:t>
                      </a:r>
                      <a:br>
                        <a:rPr lang="en-US" sz="1400" dirty="0">
                          <a:latin typeface="Century Gothic" panose="020B0502020202020204" pitchFamily="34" charset="0"/>
                        </a:rPr>
                      </a:b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(1st, 2nd, 3rd…)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195501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74C0CE0-971E-A406-EC32-BC1C2E582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946336"/>
              </p:ext>
            </p:extLst>
          </p:nvPr>
        </p:nvGraphicFramePr>
        <p:xfrm>
          <a:off x="431800" y="449372"/>
          <a:ext cx="6858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19215209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Century Gothic" panose="020B0502020202020204" pitchFamily="34" charset="0"/>
                        </a:rPr>
                        <a:t>LEVELS OF MEASUREMENT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9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Century Gothic" panose="020B0502020202020204" pitchFamily="34" charset="0"/>
                        </a:rPr>
                        <a:t>AT THE THEME PARK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5001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36DEABC-D405-5E13-1691-546A94F6D92B}"/>
              </a:ext>
            </a:extLst>
          </p:cNvPr>
          <p:cNvSpPr txBox="1"/>
          <p:nvPr/>
        </p:nvSpPr>
        <p:spPr>
          <a:xfrm>
            <a:off x="431800" y="1675247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For each variable, determine if it is best classified as nominal, ordinal, interval, or ratio. Place a checkmark in the appropriate column of the table below. </a:t>
            </a:r>
          </a:p>
        </p:txBody>
      </p:sp>
    </p:spTree>
    <p:extLst>
      <p:ext uri="{BB962C8B-B14F-4D97-AF65-F5344CB8AC3E}">
        <p14:creationId xmlns:p14="http://schemas.microsoft.com/office/powerpoint/2010/main" val="13452584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"/>
  <p:tag name="RESULT" val="slide-261-4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"/>
  <p:tag name="RESULT" val="slide-261-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"/>
  <p:tag name="RESULT" val="slide-261-4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"/>
  <p:tag name="RESULT" val="slide-261-4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"/>
  <p:tag name="RESULT" val="slide-261-4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"/>
  <p:tag name="RESULT" val="slide-261-4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"/>
  <p:tag name="RESULT" val="slide-261-4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"/>
  <p:tag name="RESULT" val="slide-261-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"/>
  <p:tag name="RESULT" val="slide-261-4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"/>
  <p:tag name="RESULT" val="slide-261-4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800</Words>
  <Application>Microsoft Office PowerPoint</Application>
  <PresentationFormat>Custom</PresentationFormat>
  <Paragraphs>113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2025-08-25T01:48:24Z</dcterms:created>
  <dcterms:modified xsi:type="dcterms:W3CDTF">2025-08-25T03:11:04Z</dcterms:modified>
</cp:coreProperties>
</file>