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3A1692B-A426-42B2-B42C-01B8F113BBD0}" v="105" dt="2025-08-25T03:10:53.20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 showGuides="1">
      <p:cViewPr>
        <p:scale>
          <a:sx n="60" d="100"/>
          <a:sy n="60" d="100"/>
        </p:scale>
        <p:origin x="1672" y="-8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7EAF80CF-0965-4E9F-856D-AE74F6DDF460}"/>
    <pc:docChg chg="undo custSel addSld modSld">
      <pc:chgData name="Sarah Carter" userId="4b4e2a7e9c42e1b2" providerId="LiveId" clId="{7EAF80CF-0965-4E9F-856D-AE74F6DDF460}" dt="2025-08-25T03:10:58.879" v="625" actId="255"/>
      <pc:docMkLst>
        <pc:docMk/>
      </pc:docMkLst>
      <pc:sldChg chg="addSp delSp modSp mod">
        <pc:chgData name="Sarah Carter" userId="4b4e2a7e9c42e1b2" providerId="LiveId" clId="{7EAF80CF-0965-4E9F-856D-AE74F6DDF460}" dt="2025-08-25T03:09:21.682" v="594" actId="20577"/>
        <pc:sldMkLst>
          <pc:docMk/>
          <pc:sldMk cId="1858636168" sldId="256"/>
        </pc:sldMkLst>
        <pc:spChg chg="del mod">
          <ac:chgData name="Sarah Carter" userId="4b4e2a7e9c42e1b2" providerId="LiveId" clId="{7EAF80CF-0965-4E9F-856D-AE74F6DDF460}" dt="2025-08-25T02:35:07.819" v="145" actId="478"/>
          <ac:spMkLst>
            <pc:docMk/>
            <pc:sldMk cId="1858636168" sldId="256"/>
            <ac:spMk id="5" creationId="{25167140-CA61-34A3-31C2-5D6BAD766C5B}"/>
          </ac:spMkLst>
        </pc:spChg>
        <pc:spChg chg="add mod">
          <ac:chgData name="Sarah Carter" userId="4b4e2a7e9c42e1b2" providerId="LiveId" clId="{7EAF80CF-0965-4E9F-856D-AE74F6DDF460}" dt="2025-08-25T02:44:41.088" v="401" actId="1076"/>
          <ac:spMkLst>
            <pc:docMk/>
            <pc:sldMk cId="1858636168" sldId="256"/>
            <ac:spMk id="10" creationId="{9C2C9E9B-A270-D25A-FD18-74130EF592C8}"/>
          </ac:spMkLst>
        </pc:spChg>
        <pc:spChg chg="add del mod">
          <ac:chgData name="Sarah Carter" userId="4b4e2a7e9c42e1b2" providerId="LiveId" clId="{7EAF80CF-0965-4E9F-856D-AE74F6DDF460}" dt="2025-08-25T02:44:46.836" v="402" actId="478"/>
          <ac:spMkLst>
            <pc:docMk/>
            <pc:sldMk cId="1858636168" sldId="256"/>
            <ac:spMk id="11" creationId="{5DB15578-4160-009C-0B34-457416C6F174}"/>
          </ac:spMkLst>
        </pc:spChg>
        <pc:graphicFrameChg chg="del">
          <ac:chgData name="Sarah Carter" userId="4b4e2a7e9c42e1b2" providerId="LiveId" clId="{7EAF80CF-0965-4E9F-856D-AE74F6DDF460}" dt="2025-08-25T02:32:13.151" v="35" actId="478"/>
          <ac:graphicFrameMkLst>
            <pc:docMk/>
            <pc:sldMk cId="1858636168" sldId="256"/>
            <ac:graphicFrameMk id="4" creationId="{BF08C2D3-A1B6-0A54-A964-20AFABAE2732}"/>
          </ac:graphicFrameMkLst>
        </pc:graphicFrameChg>
        <pc:graphicFrameChg chg="add mod modGraphic">
          <ac:chgData name="Sarah Carter" userId="4b4e2a7e9c42e1b2" providerId="LiveId" clId="{7EAF80CF-0965-4E9F-856D-AE74F6DDF460}" dt="2025-08-25T03:09:21.682" v="594" actId="20577"/>
          <ac:graphicFrameMkLst>
            <pc:docMk/>
            <pc:sldMk cId="1858636168" sldId="256"/>
            <ac:graphicFrameMk id="8" creationId="{2C4C6F56-7B5C-0E61-E6B5-01A1D7331C8E}"/>
          </ac:graphicFrameMkLst>
        </pc:graphicFrameChg>
        <pc:graphicFrameChg chg="add mod modGraphic">
          <ac:chgData name="Sarah Carter" userId="4b4e2a7e9c42e1b2" providerId="LiveId" clId="{7EAF80CF-0965-4E9F-856D-AE74F6DDF460}" dt="2025-08-25T02:46:46.486" v="417" actId="207"/>
          <ac:graphicFrameMkLst>
            <pc:docMk/>
            <pc:sldMk cId="1858636168" sldId="256"/>
            <ac:graphicFrameMk id="9" creationId="{B5DE96E5-63C8-BB79-C191-E6927A62FAC9}"/>
          </ac:graphicFrameMkLst>
        </pc:graphicFrameChg>
      </pc:sldChg>
      <pc:sldChg chg="modSp add mod">
        <pc:chgData name="Sarah Carter" userId="4b4e2a7e9c42e1b2" providerId="LiveId" clId="{7EAF80CF-0965-4E9F-856D-AE74F6DDF460}" dt="2025-08-25T03:09:45.769" v="602" actId="20577"/>
        <pc:sldMkLst>
          <pc:docMk/>
          <pc:sldMk cId="4144184534" sldId="257"/>
        </pc:sldMkLst>
        <pc:graphicFrameChg chg="mod modGraphic">
          <ac:chgData name="Sarah Carter" userId="4b4e2a7e9c42e1b2" providerId="LiveId" clId="{7EAF80CF-0965-4E9F-856D-AE74F6DDF460}" dt="2025-08-25T03:09:45.769" v="602" actId="20577"/>
          <ac:graphicFrameMkLst>
            <pc:docMk/>
            <pc:sldMk cId="4144184534" sldId="257"/>
            <ac:graphicFrameMk id="8" creationId="{BE485A8C-64E2-1F18-4132-A08344DDCB23}"/>
          </ac:graphicFrameMkLst>
        </pc:graphicFrameChg>
        <pc:graphicFrameChg chg="modGraphic">
          <ac:chgData name="Sarah Carter" userId="4b4e2a7e9c42e1b2" providerId="LiveId" clId="{7EAF80CF-0965-4E9F-856D-AE74F6DDF460}" dt="2025-08-25T02:47:06.570" v="424" actId="20577"/>
          <ac:graphicFrameMkLst>
            <pc:docMk/>
            <pc:sldMk cId="4144184534" sldId="257"/>
            <ac:graphicFrameMk id="9" creationId="{7F3A4339-B3BD-B727-8BAC-7B8ECB2E3348}"/>
          </ac:graphicFrameMkLst>
        </pc:graphicFrameChg>
      </pc:sldChg>
      <pc:sldChg chg="modSp add mod">
        <pc:chgData name="Sarah Carter" userId="4b4e2a7e9c42e1b2" providerId="LiveId" clId="{7EAF80CF-0965-4E9F-856D-AE74F6DDF460}" dt="2025-08-25T03:10:13.589" v="612" actId="20577"/>
        <pc:sldMkLst>
          <pc:docMk/>
          <pc:sldMk cId="3216733344" sldId="258"/>
        </pc:sldMkLst>
        <pc:graphicFrameChg chg="mod modGraphic">
          <ac:chgData name="Sarah Carter" userId="4b4e2a7e9c42e1b2" providerId="LiveId" clId="{7EAF80CF-0965-4E9F-856D-AE74F6DDF460}" dt="2025-08-25T03:10:13.589" v="612" actId="20577"/>
          <ac:graphicFrameMkLst>
            <pc:docMk/>
            <pc:sldMk cId="3216733344" sldId="258"/>
            <ac:graphicFrameMk id="8" creationId="{49BF10D7-BCD7-235D-B5B3-D42F5AE117AB}"/>
          </ac:graphicFrameMkLst>
        </pc:graphicFrameChg>
        <pc:graphicFrameChg chg="modGraphic">
          <ac:chgData name="Sarah Carter" userId="4b4e2a7e9c42e1b2" providerId="LiveId" clId="{7EAF80CF-0965-4E9F-856D-AE74F6DDF460}" dt="2025-08-25T02:50:21.261" v="448" actId="20577"/>
          <ac:graphicFrameMkLst>
            <pc:docMk/>
            <pc:sldMk cId="3216733344" sldId="258"/>
            <ac:graphicFrameMk id="9" creationId="{BB490438-273B-DF2C-13F5-129BE122E475}"/>
          </ac:graphicFrameMkLst>
        </pc:graphicFrameChg>
      </pc:sldChg>
      <pc:sldChg chg="modSp add mod">
        <pc:chgData name="Sarah Carter" userId="4b4e2a7e9c42e1b2" providerId="LiveId" clId="{7EAF80CF-0965-4E9F-856D-AE74F6DDF460}" dt="2025-08-25T03:02:32.761" v="544" actId="20577"/>
        <pc:sldMkLst>
          <pc:docMk/>
          <pc:sldMk cId="3747940584" sldId="259"/>
        </pc:sldMkLst>
        <pc:graphicFrameChg chg="mod modGraphic">
          <ac:chgData name="Sarah Carter" userId="4b4e2a7e9c42e1b2" providerId="LiveId" clId="{7EAF80CF-0965-4E9F-856D-AE74F6DDF460}" dt="2025-08-25T03:02:32.761" v="544" actId="20577"/>
          <ac:graphicFrameMkLst>
            <pc:docMk/>
            <pc:sldMk cId="3747940584" sldId="259"/>
            <ac:graphicFrameMk id="8" creationId="{BD581143-0DC5-01E8-5374-B2843C195B53}"/>
          </ac:graphicFrameMkLst>
        </pc:graphicFrameChg>
        <pc:graphicFrameChg chg="modGraphic">
          <ac:chgData name="Sarah Carter" userId="4b4e2a7e9c42e1b2" providerId="LiveId" clId="{7EAF80CF-0965-4E9F-856D-AE74F6DDF460}" dt="2025-08-25T02:58:54.821" v="507" actId="20577"/>
          <ac:graphicFrameMkLst>
            <pc:docMk/>
            <pc:sldMk cId="3747940584" sldId="259"/>
            <ac:graphicFrameMk id="9" creationId="{3D664DBF-3FAC-E9EB-72F6-9370232B9240}"/>
          </ac:graphicFrameMkLst>
        </pc:graphicFrameChg>
      </pc:sldChg>
      <pc:sldChg chg="modSp add mod">
        <pc:chgData name="Sarah Carter" userId="4b4e2a7e9c42e1b2" providerId="LiveId" clId="{7EAF80CF-0965-4E9F-856D-AE74F6DDF460}" dt="2025-08-25T03:10:58.879" v="625" actId="255"/>
        <pc:sldMkLst>
          <pc:docMk/>
          <pc:sldMk cId="1345258441" sldId="260"/>
        </pc:sldMkLst>
        <pc:graphicFrameChg chg="mod modGraphic">
          <ac:chgData name="Sarah Carter" userId="4b4e2a7e9c42e1b2" providerId="LiveId" clId="{7EAF80CF-0965-4E9F-856D-AE74F6DDF460}" dt="2025-08-25T03:10:58.879" v="625" actId="255"/>
          <ac:graphicFrameMkLst>
            <pc:docMk/>
            <pc:sldMk cId="1345258441" sldId="260"/>
            <ac:graphicFrameMk id="8" creationId="{4DD2AD84-EBA7-BB84-5FC7-934C7DA537EC}"/>
          </ac:graphicFrameMkLst>
        </pc:graphicFrameChg>
        <pc:graphicFrameChg chg="modGraphic">
          <ac:chgData name="Sarah Carter" userId="4b4e2a7e9c42e1b2" providerId="LiveId" clId="{7EAF80CF-0965-4E9F-856D-AE74F6DDF460}" dt="2025-08-25T03:03:36.418" v="555" actId="20577"/>
          <ac:graphicFrameMkLst>
            <pc:docMk/>
            <pc:sldMk cId="1345258441" sldId="260"/>
            <ac:graphicFrameMk id="9" creationId="{D74C0CE0-971E-A406-EC32-BC1C2E5825DD}"/>
          </ac:graphicFrameMkLst>
        </pc:graphicFrame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761938-E329-9C17-D796-E3A5EFD5B3B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7DB78CD-8FEB-9819-8FB2-C3E0E4D1400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90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5EA40-6B89-E7B8-8632-60D7F4E118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CD7EF3-FCC8-9554-16BA-8A296937C9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46A7E1-B3C8-A992-E254-B67A1B7FCD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49636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7B5758-CAB7-4640-AE7E-59D741FFA7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8AAAE92-6133-ABCB-40B9-433532BE17E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8F00C8-CF00-B55D-6336-5849A2342B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8F285D-EB72-98B0-4D19-69F3AE548A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BB9B12-F21F-9691-6780-F71231FA20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9055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DDD31E8-3BF9-7A99-6B43-C75115BD154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8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B84BF3A-0FE5-2BF4-B59A-75162362435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8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F1F2E5-3F87-462F-FCA2-7D5DCDF95B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4B60B7-300B-847E-211F-7E3C3AD334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3D93C22-2511-4C45-6446-92F38641EB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21947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DB652C-8BB1-E5FF-B4A2-D7EE44D100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EE5254-3B1D-4569-CB51-F4B387D56D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5015E1-F060-6EBB-B83F-B2295D8290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A16D87-7233-8ABD-9502-46ACF12E7E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29EB89-AF16-021D-8591-C8B5052F28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111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9CED93-F6BF-D958-07CB-98D418908B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4" y="2507617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A879D75-6C40-460E-C89F-CEE05E7472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4" y="6731213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797C81-DA91-FB2D-1002-0671AE2493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36810C-6A24-D41B-B14A-76AFE392D2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86FF4-8BE8-8061-B1B4-43ED693F2E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84481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8FF474-5317-3635-1F94-884F875CFD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E8BFB0-16F9-515B-0CBE-DBF5CCE3F0D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5711AA2-E6A1-0932-F263-63A355D464B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7E9A3C-2EC7-B8AE-7F54-21E243DD33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A032EA-C350-3386-09B3-51DB2889A0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5D96ADB-E813-88CA-F8CF-DD99A4B398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49149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CEDD5A-8509-A625-D693-24558C2A49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5" y="535518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ADAE66D-E502-8C69-3361-19EA4DBFDD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DF9B1D6-89CC-9086-8670-A6DD14C499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8A837FB-12C7-F49D-7C65-84C87B1FB41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3EEEF5-4260-DA62-A190-846A59B18C3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C6E05C4-0DE6-D759-540D-D77001AC3D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423AF9-8CC2-579A-E8CD-846930D19A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01E767-C5D4-901B-49AD-A82E0C33EE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44210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C9E52C-EF79-DAC0-2E47-D46C73FDBA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60105BF-AED8-2A54-727B-AF18125DD1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FC78261-1A0F-39A7-E3E3-859DBB609F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01695CE-3645-277B-C804-A4601B7730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40552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E06641B-E798-D97E-1C2E-8ECE34BA4E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5217099-142E-026F-0248-79AD768749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86209D-F794-628A-4DB1-033AAFCE9C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5910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96FF30-06E4-1B6E-0EB8-526194A892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3B3D31F-FEA2-F702-448C-D68EBA95D1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EFDFFAE-00D6-E4A0-B1F7-2C26129CC2A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C4D709-1DF5-F1EA-8E53-D9D718D7D1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61D7E4F-A79D-1C65-223A-FAE59085D7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0F3D73E-D32D-5447-0CB9-16D87C181D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5921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BDCE1D-7EA6-D457-55B1-8D4B8597EA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380D8D1-63DD-CE0A-1E25-2EA7AF6C463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AFD2A6B-23A6-0161-7467-729B7228F8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B21192F-744F-F101-987D-D2F599D91A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318B661-2F78-0F52-22CB-683FC5DA24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97B507-CD60-4C1A-AE57-D0281E2703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68711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FA4AE45-49B4-595A-F929-6DFDC6C371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3" y="535518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82C0429-1976-CF88-9F10-03446CAB0D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FA21DA1-19C5-093E-5619-8AB5F0CBB14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6987473-FBC2-49BF-8750-D9150397DC94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54FB39-AB49-34E5-5C06-9E82E9AD200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8" y="9322648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278A41-044C-4774-50D4-356799D6265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45375DB-0065-4783-82E5-F555BC1940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18785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4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tags" Target="../tags/tag3.xml"/><Relationship Id="rId4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tags" Target="../tags/tag5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8.xml"/><Relationship Id="rId1" Type="http://schemas.openxmlformats.org/officeDocument/2006/relationships/tags" Target="../tags/tag7.xml"/><Relationship Id="rId4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0.xml"/><Relationship Id="rId1" Type="http://schemas.openxmlformats.org/officeDocument/2006/relationships/tags" Target="../tags/tag9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_09 M">
            <a:extLst>
              <a:ext uri="{FF2B5EF4-FFF2-40B4-BE49-F238E27FC236}">
                <a16:creationId xmlns:a16="http://schemas.microsoft.com/office/drawing/2014/main" id="{4C880FE8-821D-22F2-A5B4-9727ECB014E2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31800" y="9410445"/>
            <a:ext cx="5588000" cy="254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7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059BE2C9-0254-4AA9-9036-FB3FCB058791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85045"/>
            <a:ext cx="2313487" cy="304800"/>
          </a:xfrm>
          <a:prstGeom prst="rect">
            <a:avLst/>
          </a:prstGeom>
        </p:spPr>
      </p:pic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2C4C6F56-7B5C-0E61-E6B5-01A1D7331C8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1124616"/>
              </p:ext>
            </p:extLst>
          </p:nvPr>
        </p:nvGraphicFramePr>
        <p:xfrm>
          <a:off x="457200" y="2205142"/>
          <a:ext cx="6857999" cy="7040880"/>
        </p:xfrm>
        <a:graphic>
          <a:graphicData uri="http://schemas.openxmlformats.org/drawingml/2006/table">
            <a:tbl>
              <a:tblPr firstRow="1" bandRow="1"/>
              <a:tblGrid>
                <a:gridCol w="2424223">
                  <a:extLst>
                    <a:ext uri="{9D8B030D-6E8A-4147-A177-3AD203B41FA5}">
                      <a16:colId xmlns:a16="http://schemas.microsoft.com/office/drawing/2014/main" val="464712467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401749616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230300699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7970811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185890763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bg1"/>
                          </a:solidFill>
                          <a:latin typeface="Century Gothic" panose="020B0502020202020204" pitchFamily="34" charset="0"/>
                        </a:rPr>
                        <a:t>VARIABLE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N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NOMINAL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O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ORDINAL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I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INTERVAL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R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RATIO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6765473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Year of the Olympic Games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500" dirty="0">
                          <a:latin typeface="Century Gothic" panose="020B0502020202020204" pitchFamily="34" charset="0"/>
                        </a:rPr>
                      </a:b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(2000, 2004, 2008, etc.)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0253113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Type of Olympic Medal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(gold, silver, bronze)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4073954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Type of Sport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(swimming, gymnastics, track, basketball, etc.)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8602090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Time to Finish a Race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(measured in seconds)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59098826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Country Represented by an Athlete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500" dirty="0">
                          <a:latin typeface="Century Gothic" panose="020B0502020202020204" pitchFamily="34" charset="0"/>
                        </a:rPr>
                      </a:b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(USA, Japan, Brazil, etc.)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03024728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Rank Order of Teams in the Medal Table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500" dirty="0">
                          <a:latin typeface="Century Gothic" panose="020B0502020202020204" pitchFamily="34" charset="0"/>
                        </a:rPr>
                      </a:b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(1st, 2nd, 3rd…)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9408322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Scores Given by Judges in Gymnastics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500" dirty="0">
                          <a:latin typeface="Century Gothic" panose="020B0502020202020204" pitchFamily="34" charset="0"/>
                        </a:rPr>
                      </a:b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(e.g., 8.5, 9.2, 9.8)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39446537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Number of Medals Won by a Country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691955011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B5DE96E5-63C8-BB79-C191-E6927A62FA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9988798"/>
              </p:ext>
            </p:extLst>
          </p:nvPr>
        </p:nvGraphicFramePr>
        <p:xfrm>
          <a:off x="431800" y="449372"/>
          <a:ext cx="6858000" cy="121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58000">
                  <a:extLst>
                    <a:ext uri="{9D8B030D-6E8A-4147-A177-3AD203B41FA5}">
                      <a16:colId xmlns:a16="http://schemas.microsoft.com/office/drawing/2014/main" val="192152098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>
                          <a:latin typeface="Century Gothic" panose="020B0502020202020204" pitchFamily="34" charset="0"/>
                        </a:rPr>
                        <a:t>LEVELS OF MEASUREMENT</a:t>
                      </a:r>
                    </a:p>
                  </a:txBody>
                  <a:tcPr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48499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latin typeface="Century Gothic" panose="020B0502020202020204" pitchFamily="34" charset="0"/>
                        </a:rPr>
                        <a:t>AT THE OLYMPICS</a:t>
                      </a: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500103"/>
                  </a:ext>
                </a:extLst>
              </a:tr>
            </a:tbl>
          </a:graphicData>
        </a:graphic>
      </p:graphicFrame>
      <p:sp>
        <p:nvSpPr>
          <p:cNvPr id="10" name="TextBox 9">
            <a:extLst>
              <a:ext uri="{FF2B5EF4-FFF2-40B4-BE49-F238E27FC236}">
                <a16:creationId xmlns:a16="http://schemas.microsoft.com/office/drawing/2014/main" id="{9C2C9E9B-A270-D25A-FD18-74130EF592C8}"/>
              </a:ext>
            </a:extLst>
          </p:cNvPr>
          <p:cNvSpPr txBox="1"/>
          <p:nvPr/>
        </p:nvSpPr>
        <p:spPr>
          <a:xfrm>
            <a:off x="431800" y="1675247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entury Gothic" panose="020B0502020202020204" pitchFamily="34" charset="0"/>
              </a:rPr>
              <a:t>For each variable, determine if it is best classified as nominal, ordinal, interval, or ratio. Place a checkmark in the appropriate column of the table below. </a:t>
            </a:r>
          </a:p>
        </p:txBody>
      </p:sp>
    </p:spTree>
    <p:extLst>
      <p:ext uri="{BB962C8B-B14F-4D97-AF65-F5344CB8AC3E}">
        <p14:creationId xmlns:p14="http://schemas.microsoft.com/office/powerpoint/2010/main" val="18586361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DBD6951-EF47-4C73-08AD-DFB23AABD8D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_09 M">
            <a:extLst>
              <a:ext uri="{FF2B5EF4-FFF2-40B4-BE49-F238E27FC236}">
                <a16:creationId xmlns:a16="http://schemas.microsoft.com/office/drawing/2014/main" id="{242F11A1-6345-82CC-6A66-F1551AACA9C5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31800" y="9410445"/>
            <a:ext cx="5588000" cy="254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7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307064C0-D011-745C-A359-1AE2ABADF551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85045"/>
            <a:ext cx="2313487" cy="304800"/>
          </a:xfrm>
          <a:prstGeom prst="rect">
            <a:avLst/>
          </a:prstGeom>
        </p:spPr>
      </p:pic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BE485A8C-64E2-1F18-4132-A08344DDCB2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6445065"/>
              </p:ext>
            </p:extLst>
          </p:nvPr>
        </p:nvGraphicFramePr>
        <p:xfrm>
          <a:off x="457200" y="2205142"/>
          <a:ext cx="6857999" cy="7040880"/>
        </p:xfrm>
        <a:graphic>
          <a:graphicData uri="http://schemas.openxmlformats.org/drawingml/2006/table">
            <a:tbl>
              <a:tblPr firstRow="1" bandRow="1"/>
              <a:tblGrid>
                <a:gridCol w="2424223">
                  <a:extLst>
                    <a:ext uri="{9D8B030D-6E8A-4147-A177-3AD203B41FA5}">
                      <a16:colId xmlns:a16="http://schemas.microsoft.com/office/drawing/2014/main" val="464712467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401749616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230300699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7970811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185890763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bg1"/>
                          </a:solidFill>
                          <a:latin typeface="Century Gothic" panose="020B0502020202020204" pitchFamily="34" charset="0"/>
                        </a:rPr>
                        <a:t>VARIABLE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N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NOMINAL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O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ORDINAL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I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INTERVAL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R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RATIO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6765473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Movie Genre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</a:t>
                      </a:r>
                    </a:p>
                    <a:p>
                      <a:pPr algn="ctr"/>
                      <a:r>
                        <a:rPr lang="en-US" sz="1500" dirty="0">
                          <a:latin typeface="Century Gothic" panose="020B0502020202020204" pitchFamily="34" charset="0"/>
                        </a:rPr>
                        <a:t>(action, comedy, drama, horror, etc.)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0253113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Running Time of a Movie in Minutes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(e.g., 120 minutes, 95 minutes)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4073954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Release Year of a Movie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</a:t>
                      </a:r>
                    </a:p>
                    <a:p>
                      <a:pPr algn="ctr"/>
                      <a:r>
                        <a:rPr lang="en-US" sz="1500" dirty="0">
                          <a:latin typeface="Century Gothic" panose="020B0502020202020204" pitchFamily="34" charset="0"/>
                        </a:rPr>
                        <a:t>(e.g., 1995, 2003, 2020)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8602090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Ranking of Favorite Movies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(1st favorite, 2nd favorite, 3rd favorite…)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59098826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sv-SE" sz="1500" b="1" dirty="0">
                          <a:latin typeface="Century Gothic" panose="020B0502020202020204" pitchFamily="34" charset="0"/>
                        </a:rPr>
                        <a:t>MPAA Rating</a:t>
                      </a:r>
                      <a:r>
                        <a:rPr lang="sv-SE" sz="1500" dirty="0">
                          <a:latin typeface="Century Gothic" panose="020B0502020202020204" pitchFamily="34" charset="0"/>
                        </a:rPr>
                        <a:t> </a:t>
                      </a:r>
                    </a:p>
                    <a:p>
                      <a:pPr algn="ctr"/>
                      <a:r>
                        <a:rPr lang="sv-SE" sz="1500" dirty="0">
                          <a:latin typeface="Century Gothic" panose="020B0502020202020204" pitchFamily="34" charset="0"/>
                        </a:rPr>
                        <a:t>(G, PG, PG-13, R)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03024728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Box Office Earnings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</a:t>
                      </a:r>
                    </a:p>
                    <a:p>
                      <a:pPr algn="ctr"/>
                      <a:r>
                        <a:rPr lang="en-US" sz="1500" dirty="0">
                          <a:latin typeface="Century Gothic" panose="020B0502020202020204" pitchFamily="34" charset="0"/>
                        </a:rPr>
                        <a:t>(in dollars)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9408322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IMDb Star Rating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</a:t>
                      </a:r>
                    </a:p>
                    <a:p>
                      <a:pPr algn="ctr"/>
                      <a:r>
                        <a:rPr lang="en-US" sz="1500" dirty="0">
                          <a:latin typeface="Century Gothic" panose="020B0502020202020204" pitchFamily="34" charset="0"/>
                        </a:rPr>
                        <a:t>(1 to 10 stars)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39446537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500" b="1" dirty="0">
                          <a:latin typeface="Century Gothic" panose="020B0502020202020204" pitchFamily="34" charset="0"/>
                        </a:rPr>
                        <a:t>Language of the Movie</a:t>
                      </a:r>
                      <a:r>
                        <a:rPr lang="en-US" sz="1500" dirty="0">
                          <a:latin typeface="Century Gothic" panose="020B0502020202020204" pitchFamily="34" charset="0"/>
                        </a:rPr>
                        <a:t> (English, Spanish, Japanese, etc.)</a:t>
                      </a:r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691955011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7F3A4339-B3BD-B727-8BAC-7B8ECB2E33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7887032"/>
              </p:ext>
            </p:extLst>
          </p:nvPr>
        </p:nvGraphicFramePr>
        <p:xfrm>
          <a:off x="431800" y="449372"/>
          <a:ext cx="6858000" cy="121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58000">
                  <a:extLst>
                    <a:ext uri="{9D8B030D-6E8A-4147-A177-3AD203B41FA5}">
                      <a16:colId xmlns:a16="http://schemas.microsoft.com/office/drawing/2014/main" val="192152098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>
                          <a:latin typeface="Century Gothic" panose="020B0502020202020204" pitchFamily="34" charset="0"/>
                        </a:rPr>
                        <a:t>LEVELS OF MEASUREMENT</a:t>
                      </a:r>
                    </a:p>
                  </a:txBody>
                  <a:tcPr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48499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latin typeface="Century Gothic" panose="020B0502020202020204" pitchFamily="34" charset="0"/>
                        </a:rPr>
                        <a:t>AT THE MOVIES</a:t>
                      </a: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500103"/>
                  </a:ext>
                </a:extLst>
              </a:tr>
            </a:tbl>
          </a:graphicData>
        </a:graphic>
      </p:graphicFrame>
      <p:sp>
        <p:nvSpPr>
          <p:cNvPr id="10" name="TextBox 9">
            <a:extLst>
              <a:ext uri="{FF2B5EF4-FFF2-40B4-BE49-F238E27FC236}">
                <a16:creationId xmlns:a16="http://schemas.microsoft.com/office/drawing/2014/main" id="{66A4DAB5-0A27-A2F8-6FF2-E37EE58126C0}"/>
              </a:ext>
            </a:extLst>
          </p:cNvPr>
          <p:cNvSpPr txBox="1"/>
          <p:nvPr/>
        </p:nvSpPr>
        <p:spPr>
          <a:xfrm>
            <a:off x="431800" y="1675247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entury Gothic" panose="020B0502020202020204" pitchFamily="34" charset="0"/>
              </a:rPr>
              <a:t>For each variable, determine if it is best classified as nominal, ordinal, interval, or ratio. Place a checkmark in the appropriate column of the table below. </a:t>
            </a:r>
          </a:p>
        </p:txBody>
      </p:sp>
    </p:spTree>
    <p:extLst>
      <p:ext uri="{BB962C8B-B14F-4D97-AF65-F5344CB8AC3E}">
        <p14:creationId xmlns:p14="http://schemas.microsoft.com/office/powerpoint/2010/main" val="41441845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40CA03A-5C15-DFF7-42D0-59D18955D2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_09 M">
            <a:extLst>
              <a:ext uri="{FF2B5EF4-FFF2-40B4-BE49-F238E27FC236}">
                <a16:creationId xmlns:a16="http://schemas.microsoft.com/office/drawing/2014/main" id="{DAF5D440-A0C0-F987-76F0-399A71E5AB75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31800" y="9410445"/>
            <a:ext cx="5588000" cy="254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7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CFEE4FAF-E7BC-9CDB-DDAB-C0F1B83B343E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85045"/>
            <a:ext cx="2313487" cy="304800"/>
          </a:xfrm>
          <a:prstGeom prst="rect">
            <a:avLst/>
          </a:prstGeom>
        </p:spPr>
      </p:pic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49BF10D7-BCD7-235D-B5B3-D42F5AE117A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89260302"/>
              </p:ext>
            </p:extLst>
          </p:nvPr>
        </p:nvGraphicFramePr>
        <p:xfrm>
          <a:off x="457200" y="2205142"/>
          <a:ext cx="6857999" cy="7040880"/>
        </p:xfrm>
        <a:graphic>
          <a:graphicData uri="http://schemas.openxmlformats.org/drawingml/2006/table">
            <a:tbl>
              <a:tblPr firstRow="1" bandRow="1"/>
              <a:tblGrid>
                <a:gridCol w="2424223">
                  <a:extLst>
                    <a:ext uri="{9D8B030D-6E8A-4147-A177-3AD203B41FA5}">
                      <a16:colId xmlns:a16="http://schemas.microsoft.com/office/drawing/2014/main" val="464712467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401749616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230300699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7970811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185890763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bg1"/>
                          </a:solidFill>
                          <a:latin typeface="Century Gothic" panose="020B0502020202020204" pitchFamily="34" charset="0"/>
                        </a:rPr>
                        <a:t>VARIABLE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N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NOMINAL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O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ORDINAL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I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INTERVAL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R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RATIO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6765473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Ranking of the “Most Popular Exhibit”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400" dirty="0">
                          <a:latin typeface="Century Gothic" panose="020B0502020202020204" pitchFamily="34" charset="0"/>
                        </a:rPr>
                      </a:b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(1st place, 2nd place, …)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0253113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Length of a Fish </a:t>
                      </a:r>
                    </a:p>
                    <a:p>
                      <a:pPr algn="ctr"/>
                      <a:r>
                        <a:rPr lang="en-US" sz="1400" dirty="0">
                          <a:latin typeface="Century Gothic" panose="020B0502020202020204" pitchFamily="34" charset="0"/>
                        </a:rPr>
                        <a:t>(in Centimeters)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4073954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Water Temperature in the Tank </a:t>
                      </a:r>
                      <a:br>
                        <a:rPr lang="en-US" sz="1400" b="1" dirty="0">
                          <a:latin typeface="Century Gothic" panose="020B0502020202020204" pitchFamily="34" charset="0"/>
                        </a:rPr>
                      </a:b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(°F)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8602090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Type of Fish in the Tank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(clownfish, angelfish, goldfish, guppy, etc.)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59098826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Tank Location in the Aquarium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(Entrance, North Wing, etc.)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03024728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Number of Fish in a Tank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9408322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Customer Satisfaction Rating of an Exhibit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400" dirty="0">
                          <a:latin typeface="Century Gothic" panose="020B0502020202020204" pitchFamily="34" charset="0"/>
                        </a:rPr>
                      </a:b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(1 to 5 stars)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39446537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Year the Aquarium Opened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400" dirty="0">
                          <a:latin typeface="Century Gothic" panose="020B0502020202020204" pitchFamily="34" charset="0"/>
                        </a:rPr>
                      </a:b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(1990, 2005, 2020, etc.)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5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691955011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BB490438-273B-DF2C-13F5-129BE122E4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2314700"/>
              </p:ext>
            </p:extLst>
          </p:nvPr>
        </p:nvGraphicFramePr>
        <p:xfrm>
          <a:off x="431800" y="449372"/>
          <a:ext cx="6858000" cy="121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58000">
                  <a:extLst>
                    <a:ext uri="{9D8B030D-6E8A-4147-A177-3AD203B41FA5}">
                      <a16:colId xmlns:a16="http://schemas.microsoft.com/office/drawing/2014/main" val="192152098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>
                          <a:latin typeface="Century Gothic" panose="020B0502020202020204" pitchFamily="34" charset="0"/>
                        </a:rPr>
                        <a:t>LEVELS OF MEASUREMENT</a:t>
                      </a:r>
                    </a:p>
                  </a:txBody>
                  <a:tcPr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48499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latin typeface="Century Gothic" panose="020B0502020202020204" pitchFamily="34" charset="0"/>
                        </a:rPr>
                        <a:t>AT THE AQUARIUM</a:t>
                      </a: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500103"/>
                  </a:ext>
                </a:extLst>
              </a:tr>
            </a:tbl>
          </a:graphicData>
        </a:graphic>
      </p:graphicFrame>
      <p:sp>
        <p:nvSpPr>
          <p:cNvPr id="10" name="TextBox 9">
            <a:extLst>
              <a:ext uri="{FF2B5EF4-FFF2-40B4-BE49-F238E27FC236}">
                <a16:creationId xmlns:a16="http://schemas.microsoft.com/office/drawing/2014/main" id="{A30CEC07-953C-9DF7-0209-A0292D7758C6}"/>
              </a:ext>
            </a:extLst>
          </p:cNvPr>
          <p:cNvSpPr txBox="1"/>
          <p:nvPr/>
        </p:nvSpPr>
        <p:spPr>
          <a:xfrm>
            <a:off x="431800" y="1675247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entury Gothic" panose="020B0502020202020204" pitchFamily="34" charset="0"/>
              </a:rPr>
              <a:t>For each variable, determine if it is best classified as nominal, ordinal, interval, or ratio. Place a checkmark in the appropriate column of the table below. </a:t>
            </a:r>
          </a:p>
        </p:txBody>
      </p:sp>
    </p:spTree>
    <p:extLst>
      <p:ext uri="{BB962C8B-B14F-4D97-AF65-F5344CB8AC3E}">
        <p14:creationId xmlns:p14="http://schemas.microsoft.com/office/powerpoint/2010/main" val="32167333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7353B3-AF08-3EA2-A381-F1122B53D79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_09 M">
            <a:extLst>
              <a:ext uri="{FF2B5EF4-FFF2-40B4-BE49-F238E27FC236}">
                <a16:creationId xmlns:a16="http://schemas.microsoft.com/office/drawing/2014/main" id="{6F461238-DA7A-0DDC-75BD-A771C8C9A850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31800" y="9410445"/>
            <a:ext cx="5588000" cy="254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7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238808F-3B7A-0FF7-4C4A-3F1ADE8BD730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85045"/>
            <a:ext cx="2313487" cy="304800"/>
          </a:xfrm>
          <a:prstGeom prst="rect">
            <a:avLst/>
          </a:prstGeom>
        </p:spPr>
      </p:pic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BD581143-0DC5-01E8-5374-B2843C195B5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9169169"/>
              </p:ext>
            </p:extLst>
          </p:nvPr>
        </p:nvGraphicFramePr>
        <p:xfrm>
          <a:off x="457200" y="2205142"/>
          <a:ext cx="6857999" cy="7147560"/>
        </p:xfrm>
        <a:graphic>
          <a:graphicData uri="http://schemas.openxmlformats.org/drawingml/2006/table">
            <a:tbl>
              <a:tblPr firstRow="1" bandRow="1"/>
              <a:tblGrid>
                <a:gridCol w="2424223">
                  <a:extLst>
                    <a:ext uri="{9D8B030D-6E8A-4147-A177-3AD203B41FA5}">
                      <a16:colId xmlns:a16="http://schemas.microsoft.com/office/drawing/2014/main" val="464712467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401749616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230300699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7970811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185890763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bg1"/>
                          </a:solidFill>
                          <a:latin typeface="Century Gothic" panose="020B0502020202020204" pitchFamily="34" charset="0"/>
                        </a:rPr>
                        <a:t>VARIABLE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N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NOMINAL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O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ORDINAL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I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INTERVAL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R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RATIO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6765473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="1" dirty="0">
                          <a:latin typeface="Century Gothic" panose="020B0502020202020204" pitchFamily="34" charset="0"/>
                        </a:rPr>
                        <a:t>Number of Animals in an Exhibit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0253113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="1" dirty="0">
                          <a:latin typeface="Century Gothic" panose="020B0502020202020204" pitchFamily="34" charset="0"/>
                        </a:rPr>
                        <a:t>Section of the Zoo</a:t>
                      </a:r>
                      <a:r>
                        <a:rPr lang="en-US" sz="1300" dirty="0">
                          <a:latin typeface="Century Gothic" panose="020B0502020202020204" pitchFamily="34" charset="0"/>
                        </a:rPr>
                        <a:t> (Reptile House, Aviary, African Savannah, Aquarium, etc.)</a:t>
                      </a:r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4073954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300" b="1" dirty="0">
                          <a:latin typeface="Century Gothic" panose="020B0502020202020204" pitchFamily="34" charset="0"/>
                        </a:rPr>
                        <a:t>Year an Animal Arrived at the Zoo</a:t>
                      </a:r>
                      <a:r>
                        <a:rPr lang="en-US" sz="13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300" dirty="0">
                          <a:latin typeface="Century Gothic" panose="020B0502020202020204" pitchFamily="34" charset="0"/>
                        </a:rPr>
                      </a:br>
                      <a:r>
                        <a:rPr lang="en-US" sz="1300" dirty="0">
                          <a:latin typeface="Century Gothic" panose="020B0502020202020204" pitchFamily="34" charset="0"/>
                        </a:rPr>
                        <a:t>(1998, 2005, 2019, etc.)</a:t>
                      </a:r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8602090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300" b="1" dirty="0">
                          <a:latin typeface="Century Gothic" panose="020B0502020202020204" pitchFamily="34" charset="0"/>
                        </a:rPr>
                        <a:t>Weight of an Animal </a:t>
                      </a:r>
                    </a:p>
                    <a:p>
                      <a:pPr algn="ctr"/>
                      <a:r>
                        <a:rPr lang="en-US" sz="1300" dirty="0">
                          <a:latin typeface="Century Gothic" panose="020B0502020202020204" pitchFamily="34" charset="0"/>
                        </a:rPr>
                        <a:t>(in Kilograms)</a:t>
                      </a:r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59098826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="1" dirty="0">
                          <a:latin typeface="Century Gothic" panose="020B0502020202020204" pitchFamily="34" charset="0"/>
                        </a:rPr>
                        <a:t>Type of Animal</a:t>
                      </a:r>
                      <a:r>
                        <a:rPr lang="en-US" sz="13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300" dirty="0">
                          <a:latin typeface="Century Gothic" panose="020B0502020202020204" pitchFamily="34" charset="0"/>
                        </a:rPr>
                      </a:br>
                      <a:r>
                        <a:rPr lang="en-US" sz="1300" dirty="0">
                          <a:latin typeface="Century Gothic" panose="020B0502020202020204" pitchFamily="34" charset="0"/>
                        </a:rPr>
                        <a:t>(lion, penguin, giraffe, panda, etc.)</a:t>
                      </a:r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03024728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="1" dirty="0">
                          <a:latin typeface="Century Gothic" panose="020B0502020202020204" pitchFamily="34" charset="0"/>
                        </a:rPr>
                        <a:t>Visitor Ranking of Favorite Animal Exhibit</a:t>
                      </a:r>
                      <a:r>
                        <a:rPr lang="en-US" sz="13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300" dirty="0">
                          <a:latin typeface="Century Gothic" panose="020B0502020202020204" pitchFamily="34" charset="0"/>
                        </a:rPr>
                      </a:br>
                      <a:r>
                        <a:rPr lang="en-US" sz="1300" dirty="0">
                          <a:latin typeface="Century Gothic" panose="020B0502020202020204" pitchFamily="34" charset="0"/>
                        </a:rPr>
                        <a:t>(1st place, 2nd place, 3rd place…)</a:t>
                      </a:r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9408322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300" b="1" dirty="0">
                          <a:latin typeface="Century Gothic" panose="020B0502020202020204" pitchFamily="34" charset="0"/>
                        </a:rPr>
                        <a:t>Daily Feeding Schedule Times</a:t>
                      </a:r>
                      <a:r>
                        <a:rPr lang="en-US" sz="1300" dirty="0">
                          <a:latin typeface="Century Gothic" panose="020B0502020202020204" pitchFamily="34" charset="0"/>
                        </a:rPr>
                        <a:t> (10:00 AM, 1:00 PM, 4:00 PM)</a:t>
                      </a:r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39446537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300" b="1" dirty="0">
                          <a:latin typeface="Century Gothic" panose="020B0502020202020204" pitchFamily="34" charset="0"/>
                        </a:rPr>
                        <a:t>Zoo Membership Level</a:t>
                      </a:r>
                      <a:r>
                        <a:rPr lang="en-US" sz="1300" dirty="0">
                          <a:latin typeface="Century Gothic" panose="020B0502020202020204" pitchFamily="34" charset="0"/>
                        </a:rPr>
                        <a:t> (Basic, Family, Premium, VIP)</a:t>
                      </a:r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691955011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3D664DBF-3FAC-E9EB-72F6-9370232B924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5842521"/>
              </p:ext>
            </p:extLst>
          </p:nvPr>
        </p:nvGraphicFramePr>
        <p:xfrm>
          <a:off x="431800" y="449372"/>
          <a:ext cx="6858000" cy="121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58000">
                  <a:extLst>
                    <a:ext uri="{9D8B030D-6E8A-4147-A177-3AD203B41FA5}">
                      <a16:colId xmlns:a16="http://schemas.microsoft.com/office/drawing/2014/main" val="192152098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>
                          <a:latin typeface="Century Gothic" panose="020B0502020202020204" pitchFamily="34" charset="0"/>
                        </a:rPr>
                        <a:t>LEVELS OF MEASUREMENT</a:t>
                      </a:r>
                    </a:p>
                  </a:txBody>
                  <a:tcPr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48499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latin typeface="Century Gothic" panose="020B0502020202020204" pitchFamily="34" charset="0"/>
                        </a:rPr>
                        <a:t>AT THE ZOO</a:t>
                      </a: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500103"/>
                  </a:ext>
                </a:extLst>
              </a:tr>
            </a:tbl>
          </a:graphicData>
        </a:graphic>
      </p:graphicFrame>
      <p:sp>
        <p:nvSpPr>
          <p:cNvPr id="10" name="TextBox 9">
            <a:extLst>
              <a:ext uri="{FF2B5EF4-FFF2-40B4-BE49-F238E27FC236}">
                <a16:creationId xmlns:a16="http://schemas.microsoft.com/office/drawing/2014/main" id="{7DDAB741-4FD5-0833-F265-2D79829EF0EE}"/>
              </a:ext>
            </a:extLst>
          </p:cNvPr>
          <p:cNvSpPr txBox="1"/>
          <p:nvPr/>
        </p:nvSpPr>
        <p:spPr>
          <a:xfrm>
            <a:off x="431800" y="1675247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entury Gothic" panose="020B0502020202020204" pitchFamily="34" charset="0"/>
              </a:rPr>
              <a:t>For each variable, determine if it is best classified as nominal, ordinal, interval, or ratio. Place a checkmark in the appropriate column of the table below. </a:t>
            </a:r>
          </a:p>
        </p:txBody>
      </p:sp>
    </p:spTree>
    <p:extLst>
      <p:ext uri="{BB962C8B-B14F-4D97-AF65-F5344CB8AC3E}">
        <p14:creationId xmlns:p14="http://schemas.microsoft.com/office/powerpoint/2010/main" val="37479405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3E2324C-8775-BA03-F06D-F10A5697BB5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_09 M">
            <a:extLst>
              <a:ext uri="{FF2B5EF4-FFF2-40B4-BE49-F238E27FC236}">
                <a16:creationId xmlns:a16="http://schemas.microsoft.com/office/drawing/2014/main" id="{089D1960-79C1-4202-493A-E8534A20BA4E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31800" y="9410445"/>
            <a:ext cx="5588000" cy="254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7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3D4EC6E9-F5E2-981B-6DD9-6497ADBF82FB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85045"/>
            <a:ext cx="2313487" cy="304800"/>
          </a:xfrm>
          <a:prstGeom prst="rect">
            <a:avLst/>
          </a:prstGeom>
        </p:spPr>
      </p:pic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4DD2AD84-EBA7-BB84-5FC7-934C7DA537E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9106275"/>
              </p:ext>
            </p:extLst>
          </p:nvPr>
        </p:nvGraphicFramePr>
        <p:xfrm>
          <a:off x="457200" y="2205142"/>
          <a:ext cx="6857999" cy="7040880"/>
        </p:xfrm>
        <a:graphic>
          <a:graphicData uri="http://schemas.openxmlformats.org/drawingml/2006/table">
            <a:tbl>
              <a:tblPr firstRow="1" bandRow="1"/>
              <a:tblGrid>
                <a:gridCol w="2424223">
                  <a:extLst>
                    <a:ext uri="{9D8B030D-6E8A-4147-A177-3AD203B41FA5}">
                      <a16:colId xmlns:a16="http://schemas.microsoft.com/office/drawing/2014/main" val="464712467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401749616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230300699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379708113"/>
                    </a:ext>
                  </a:extLst>
                </a:gridCol>
                <a:gridCol w="1108444">
                  <a:extLst>
                    <a:ext uri="{9D8B030D-6E8A-4147-A177-3AD203B41FA5}">
                      <a16:colId xmlns:a16="http://schemas.microsoft.com/office/drawing/2014/main" val="185890763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bg1"/>
                          </a:solidFill>
                          <a:latin typeface="Century Gothic" panose="020B0502020202020204" pitchFamily="34" charset="0"/>
                        </a:rPr>
                        <a:t>VARIABLE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N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NOMINAL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O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ORDINAL</a:t>
                      </a:r>
                      <a:endParaRPr lang="en-US" sz="1800" b="1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I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INTERVAL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>
                          <a:latin typeface="Century Gothic" panose="020B0502020202020204" pitchFamily="34" charset="0"/>
                        </a:rPr>
                        <a:t>R</a:t>
                      </a:r>
                    </a:p>
                    <a:p>
                      <a:pPr algn="ctr"/>
                      <a:r>
                        <a:rPr lang="en-US" sz="1200" b="1" dirty="0">
                          <a:latin typeface="Century Gothic" panose="020B0502020202020204" pitchFamily="34" charset="0"/>
                        </a:rPr>
                        <a:t>RATIO</a:t>
                      </a:r>
                    </a:p>
                  </a:txBody>
                  <a:tcPr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6765473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Opening Year of a Ride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(2002, 2010, 2021, etc.)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0253113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Number of Visitors in the Park on a Given Day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4073954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Height of a Roller Coaster </a:t>
                      </a:r>
                    </a:p>
                    <a:p>
                      <a:pPr algn="ctr"/>
                      <a:r>
                        <a:rPr lang="en-US" sz="1400" dirty="0">
                          <a:latin typeface="Century Gothic" panose="020B0502020202020204" pitchFamily="34" charset="0"/>
                        </a:rPr>
                        <a:t>(in Feet)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86020900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Section of the Park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(Fantasy Land, Water World, etc.)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59098826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Wait Time for a Ride 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(minutes)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03024728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marL="0" marR="0" lvl="0" indent="0" algn="ctr" defTabSz="58293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Type of Ride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(roller coaster, Ferris wheel, bumper cars, etc.)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9408322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Ticket Type Purchased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(Child, Adult, Senior)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39446537"/>
                  </a:ext>
                </a:extLst>
              </a:tr>
              <a:tr h="777240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Visitors’ Rank of </a:t>
                      </a:r>
                      <a:br>
                        <a:rPr lang="en-US" sz="1400" b="1" dirty="0">
                          <a:latin typeface="Century Gothic" panose="020B0502020202020204" pitchFamily="34" charset="0"/>
                        </a:rPr>
                      </a:br>
                      <a:r>
                        <a:rPr lang="en-US" sz="1400" b="1" dirty="0">
                          <a:latin typeface="Century Gothic" panose="020B0502020202020204" pitchFamily="34" charset="0"/>
                        </a:rPr>
                        <a:t>Favorite Rides</a:t>
                      </a: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 </a:t>
                      </a:r>
                      <a:br>
                        <a:rPr lang="en-US" sz="1400" dirty="0">
                          <a:latin typeface="Century Gothic" panose="020B0502020202020204" pitchFamily="34" charset="0"/>
                        </a:rPr>
                      </a:br>
                      <a:r>
                        <a:rPr lang="en-US" sz="1400" dirty="0">
                          <a:latin typeface="Century Gothic" panose="020B0502020202020204" pitchFamily="34" charset="0"/>
                        </a:rPr>
                        <a:t>(1st, 2nd, 3rd…)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300" b="1" dirty="0">
                        <a:latin typeface="Century Gothic" panose="020B0502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691955011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D74C0CE0-971E-A406-EC32-BC1C2E5825D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5946336"/>
              </p:ext>
            </p:extLst>
          </p:nvPr>
        </p:nvGraphicFramePr>
        <p:xfrm>
          <a:off x="431800" y="449372"/>
          <a:ext cx="6858000" cy="121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58000">
                  <a:extLst>
                    <a:ext uri="{9D8B030D-6E8A-4147-A177-3AD203B41FA5}">
                      <a16:colId xmlns:a16="http://schemas.microsoft.com/office/drawing/2014/main" val="192152098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>
                          <a:latin typeface="Century Gothic" panose="020B0502020202020204" pitchFamily="34" charset="0"/>
                        </a:rPr>
                        <a:t>LEVELS OF MEASUREMENT</a:t>
                      </a:r>
                    </a:p>
                  </a:txBody>
                  <a:tcPr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48499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latin typeface="Century Gothic" panose="020B0502020202020204" pitchFamily="34" charset="0"/>
                        </a:rPr>
                        <a:t>AT THE THEME PARK</a:t>
                      </a:r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500103"/>
                  </a:ext>
                </a:extLst>
              </a:tr>
            </a:tbl>
          </a:graphicData>
        </a:graphic>
      </p:graphicFrame>
      <p:sp>
        <p:nvSpPr>
          <p:cNvPr id="10" name="TextBox 9">
            <a:extLst>
              <a:ext uri="{FF2B5EF4-FFF2-40B4-BE49-F238E27FC236}">
                <a16:creationId xmlns:a16="http://schemas.microsoft.com/office/drawing/2014/main" id="{936DEABC-D405-5E13-1691-546A94F6D92B}"/>
              </a:ext>
            </a:extLst>
          </p:cNvPr>
          <p:cNvSpPr txBox="1"/>
          <p:nvPr/>
        </p:nvSpPr>
        <p:spPr>
          <a:xfrm>
            <a:off x="431800" y="1675247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latin typeface="Century Gothic" panose="020B0502020202020204" pitchFamily="34" charset="0"/>
              </a:rPr>
              <a:t>For each variable, determine if it is best classified as nominal, ordinal, interval, or ratio. Place a checkmark in the appropriate column of the table below. </a:t>
            </a:r>
          </a:p>
        </p:txBody>
      </p:sp>
    </p:spTree>
    <p:extLst>
      <p:ext uri="{BB962C8B-B14F-4D97-AF65-F5344CB8AC3E}">
        <p14:creationId xmlns:p14="http://schemas.microsoft.com/office/powerpoint/2010/main" val="134525844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6"/>
  <p:tag name="SLIDES" val="1,2,3,4,5,6,7"/>
  <p:tag name="RESULT" val="slide-261-44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7"/>
  <p:tag name="SLIDES" val="1,2,3,4,5,6,7"/>
  <p:tag name="RESULT" val="slide-261-4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7"/>
  <p:tag name="SLIDES" val="1,2,3,4,5,6,7"/>
  <p:tag name="RESULT" val="slide-261-45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6"/>
  <p:tag name="SLIDES" val="1,2,3,4,5,6,7"/>
  <p:tag name="RESULT" val="slide-261-44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7"/>
  <p:tag name="SLIDES" val="1,2,3,4,5,6,7"/>
  <p:tag name="RESULT" val="slide-261-45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6"/>
  <p:tag name="SLIDES" val="1,2,3,4,5,6,7"/>
  <p:tag name="RESULT" val="slide-261-44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7"/>
  <p:tag name="SLIDES" val="1,2,3,4,5,6,7"/>
  <p:tag name="RESULT" val="slide-261-45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6"/>
  <p:tag name="SLIDES" val="1,2,3,4,5,6,7"/>
  <p:tag name="RESULT" val="slide-261-44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7"/>
  <p:tag name="SLIDES" val="1,2,3,4,5,6,7"/>
  <p:tag name="RESULT" val="slide-261-45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6"/>
  <p:tag name="SLIDES" val="1,2,3,4,5,6,7"/>
  <p:tag name="RESULT" val="slide-261-44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800</Words>
  <Application>Microsoft Office PowerPoint</Application>
  <PresentationFormat>Custom</PresentationFormat>
  <Paragraphs>113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2025-08-25T01:48:24Z</dcterms:created>
  <dcterms:modified xsi:type="dcterms:W3CDTF">2025-08-25T03:11:04Z</dcterms:modified>
</cp:coreProperties>
</file>

<file path=docProps/thumbnail.jpeg>
</file>