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155448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39" d="100"/>
          <a:sy n="39" d="100"/>
        </p:scale>
        <p:origin x="1228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1646133"/>
            <a:ext cx="13213080" cy="3501813"/>
          </a:xfrm>
        </p:spPr>
        <p:txBody>
          <a:bodyPr anchor="b"/>
          <a:lstStyle>
            <a:lvl1pPr algn="ctr"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3100" y="5282989"/>
            <a:ext cx="11658600" cy="2428451"/>
          </a:xfrm>
        </p:spPr>
        <p:txBody>
          <a:bodyPr/>
          <a:lstStyle>
            <a:lvl1pPr marL="0" indent="0" algn="ctr">
              <a:buNone/>
              <a:defRPr sz="3520"/>
            </a:lvl1pPr>
            <a:lvl2pPr marL="670575" indent="0" algn="ctr">
              <a:buNone/>
              <a:defRPr sz="2933"/>
            </a:lvl2pPr>
            <a:lvl3pPr marL="1341150" indent="0" algn="ctr">
              <a:buNone/>
              <a:defRPr sz="2640"/>
            </a:lvl3pPr>
            <a:lvl4pPr marL="2011726" indent="0" algn="ctr">
              <a:buNone/>
              <a:defRPr sz="2347"/>
            </a:lvl4pPr>
            <a:lvl5pPr marL="2682301" indent="0" algn="ctr">
              <a:buNone/>
              <a:defRPr sz="2347"/>
            </a:lvl5pPr>
            <a:lvl6pPr marL="3352876" indent="0" algn="ctr">
              <a:buNone/>
              <a:defRPr sz="2347"/>
            </a:lvl6pPr>
            <a:lvl7pPr marL="4023451" indent="0" algn="ctr">
              <a:buNone/>
              <a:defRPr sz="2347"/>
            </a:lvl7pPr>
            <a:lvl8pPr marL="4694027" indent="0" algn="ctr">
              <a:buNone/>
              <a:defRPr sz="2347"/>
            </a:lvl8pPr>
            <a:lvl9pPr marL="5364602" indent="0" algn="ctr">
              <a:buNone/>
              <a:defRPr sz="234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808C-493E-4735-BE35-1A332F052821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06F14-4282-4C3B-AFD6-8902423C2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90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808C-493E-4735-BE35-1A332F052821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06F14-4282-4C3B-AFD6-8902423C2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798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4248" y="535517"/>
            <a:ext cx="3351848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8706" y="535517"/>
            <a:ext cx="9861233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808C-493E-4735-BE35-1A332F052821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06F14-4282-4C3B-AFD6-8902423C2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341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808C-493E-4735-BE35-1A332F052821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06F14-4282-4C3B-AFD6-8902423C2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428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610" y="2507618"/>
            <a:ext cx="13407390" cy="4184014"/>
          </a:xfrm>
        </p:spPr>
        <p:txBody>
          <a:bodyPr anchor="b"/>
          <a:lstStyle>
            <a:lvl1pPr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0610" y="6731215"/>
            <a:ext cx="13407390" cy="2200274"/>
          </a:xfrm>
        </p:spPr>
        <p:txBody>
          <a:bodyPr/>
          <a:lstStyle>
            <a:lvl1pPr marL="0" indent="0">
              <a:buNone/>
              <a:defRPr sz="3520">
                <a:solidFill>
                  <a:schemeClr val="tx1">
                    <a:tint val="82000"/>
                  </a:schemeClr>
                </a:solidFill>
              </a:defRPr>
            </a:lvl1pPr>
            <a:lvl2pPr marL="670575" indent="0">
              <a:buNone/>
              <a:defRPr sz="2933">
                <a:solidFill>
                  <a:schemeClr val="tx1">
                    <a:tint val="82000"/>
                  </a:schemeClr>
                </a:solidFill>
              </a:defRPr>
            </a:lvl2pPr>
            <a:lvl3pPr marL="134115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3pPr>
            <a:lvl4pPr marL="2011726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4pPr>
            <a:lvl5pPr marL="2682301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5pPr>
            <a:lvl6pPr marL="3352876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6pPr>
            <a:lvl7pPr marL="4023451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7pPr>
            <a:lvl8pPr marL="4694027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8pPr>
            <a:lvl9pPr marL="5364602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808C-493E-4735-BE35-1A332F052821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06F14-4282-4C3B-AFD6-8902423C2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518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870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6955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808C-493E-4735-BE35-1A332F052821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06F14-4282-4C3B-AFD6-8902423C2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58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535519"/>
            <a:ext cx="1340739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31" y="2465706"/>
            <a:ext cx="6576178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0731" y="3674110"/>
            <a:ext cx="6576178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69556" y="2465706"/>
            <a:ext cx="6608565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69556" y="3674110"/>
            <a:ext cx="6608565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808C-493E-4735-BE35-1A332F052821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06F14-4282-4C3B-AFD6-8902423C2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243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808C-493E-4735-BE35-1A332F052821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06F14-4282-4C3B-AFD6-8902423C2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771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808C-493E-4735-BE35-1A332F052821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06F14-4282-4C3B-AFD6-8902423C2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365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8565" y="1448226"/>
            <a:ext cx="7869555" cy="7147983"/>
          </a:xfrm>
        </p:spPr>
        <p:txBody>
          <a:bodyPr/>
          <a:lstStyle>
            <a:lvl1pPr>
              <a:defRPr sz="4693"/>
            </a:lvl1pPr>
            <a:lvl2pPr>
              <a:defRPr sz="4107"/>
            </a:lvl2pPr>
            <a:lvl3pPr>
              <a:defRPr sz="3520"/>
            </a:lvl3pPr>
            <a:lvl4pPr>
              <a:defRPr sz="2933"/>
            </a:lvl4pPr>
            <a:lvl5pPr>
              <a:defRPr sz="2933"/>
            </a:lvl5pPr>
            <a:lvl6pPr>
              <a:defRPr sz="2933"/>
            </a:lvl6pPr>
            <a:lvl7pPr>
              <a:defRPr sz="2933"/>
            </a:lvl7pPr>
            <a:lvl8pPr>
              <a:defRPr sz="2933"/>
            </a:lvl8pPr>
            <a:lvl9pPr>
              <a:defRPr sz="29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808C-493E-4735-BE35-1A332F052821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06F14-4282-4C3B-AFD6-8902423C2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850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8565" y="1448226"/>
            <a:ext cx="7869555" cy="7147983"/>
          </a:xfrm>
        </p:spPr>
        <p:txBody>
          <a:bodyPr anchor="t"/>
          <a:lstStyle>
            <a:lvl1pPr marL="0" indent="0">
              <a:buNone/>
              <a:defRPr sz="4693"/>
            </a:lvl1pPr>
            <a:lvl2pPr marL="670575" indent="0">
              <a:buNone/>
              <a:defRPr sz="4107"/>
            </a:lvl2pPr>
            <a:lvl3pPr marL="1341150" indent="0">
              <a:buNone/>
              <a:defRPr sz="3520"/>
            </a:lvl3pPr>
            <a:lvl4pPr marL="2011726" indent="0">
              <a:buNone/>
              <a:defRPr sz="2933"/>
            </a:lvl4pPr>
            <a:lvl5pPr marL="2682301" indent="0">
              <a:buNone/>
              <a:defRPr sz="2933"/>
            </a:lvl5pPr>
            <a:lvl6pPr marL="3352876" indent="0">
              <a:buNone/>
              <a:defRPr sz="2933"/>
            </a:lvl6pPr>
            <a:lvl7pPr marL="4023451" indent="0">
              <a:buNone/>
              <a:defRPr sz="2933"/>
            </a:lvl7pPr>
            <a:lvl8pPr marL="4694027" indent="0">
              <a:buNone/>
              <a:defRPr sz="2933"/>
            </a:lvl8pPr>
            <a:lvl9pPr marL="5364602" indent="0">
              <a:buNone/>
              <a:defRPr sz="29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808C-493E-4735-BE35-1A332F052821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06F14-4282-4C3B-AFD6-8902423C2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405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8705" y="535519"/>
            <a:ext cx="1340739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705" y="2677584"/>
            <a:ext cx="1340739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870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251808C-493E-4735-BE35-1A332F052821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9215" y="9322649"/>
            <a:ext cx="524637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851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D06F14-4282-4C3B-AFD6-8902423C2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786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41150" rtl="0" eaLnBrk="1" latinLnBrk="0" hangingPunct="1">
        <a:lnSpc>
          <a:spcPct val="90000"/>
        </a:lnSpc>
        <a:spcBef>
          <a:spcPct val="0"/>
        </a:spcBef>
        <a:buNone/>
        <a:defRPr sz="64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5288" indent="-335288" algn="l" defTabSz="1341150" rtl="0" eaLnBrk="1" latinLnBrk="0" hangingPunct="1">
        <a:lnSpc>
          <a:spcPct val="90000"/>
        </a:lnSpc>
        <a:spcBef>
          <a:spcPts val="1467"/>
        </a:spcBef>
        <a:buFont typeface="Arial" panose="020B0604020202020204" pitchFamily="34" charset="0"/>
        <a:buChar char="•"/>
        <a:defRPr sz="4107" kern="1200">
          <a:solidFill>
            <a:schemeClr val="tx1"/>
          </a:solidFill>
          <a:latin typeface="+mn-lt"/>
          <a:ea typeface="+mn-ea"/>
          <a:cs typeface="+mn-cs"/>
        </a:defRPr>
      </a:lvl1pPr>
      <a:lvl2pPr marL="100586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2pPr>
      <a:lvl3pPr marL="1676438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933" kern="1200">
          <a:solidFill>
            <a:schemeClr val="tx1"/>
          </a:solidFill>
          <a:latin typeface="+mn-lt"/>
          <a:ea typeface="+mn-ea"/>
          <a:cs typeface="+mn-cs"/>
        </a:defRPr>
      </a:lvl3pPr>
      <a:lvl4pPr marL="234701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301758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68816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35873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502931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699890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70575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34115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3pPr>
      <a:lvl4pPr marL="201172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268230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7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02345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4694027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364602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0E3A3D-8077-4CE3-1FF2-ED7F806CFE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3D301B5E-D68C-CF78-E72B-EEFBE563B60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99514951"/>
                  </p:ext>
                </p:extLst>
              </p:nvPr>
            </p:nvGraphicFramePr>
            <p:xfrm>
              <a:off x="457200" y="457199"/>
              <a:ext cx="14630400" cy="893490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876800">
                      <a:extLst>
                        <a:ext uri="{9D8B030D-6E8A-4147-A177-3AD203B41FA5}">
                          <a16:colId xmlns:a16="http://schemas.microsoft.com/office/drawing/2014/main" val="704863133"/>
                        </a:ext>
                      </a:extLst>
                    </a:gridCol>
                    <a:gridCol w="4876800">
                      <a:extLst>
                        <a:ext uri="{9D8B030D-6E8A-4147-A177-3AD203B41FA5}">
                          <a16:colId xmlns:a16="http://schemas.microsoft.com/office/drawing/2014/main" val="942390335"/>
                        </a:ext>
                      </a:extLst>
                    </a:gridCol>
                    <a:gridCol w="4876800">
                      <a:extLst>
                        <a:ext uri="{9D8B030D-6E8A-4147-A177-3AD203B41FA5}">
                          <a16:colId xmlns:a16="http://schemas.microsoft.com/office/drawing/2014/main" val="2722780804"/>
                        </a:ext>
                      </a:extLst>
                    </a:gridCol>
                  </a:tblGrid>
                  <a:tr h="1287209">
                    <a:tc gridSpan="3">
                      <a:txBody>
                        <a:bodyPr/>
                        <a:lstStyle/>
                        <a:p>
                          <a:pPr marL="0" marR="0" lvl="0" indent="0" algn="ctr" defTabSz="134115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7200" b="1" dirty="0">
                              <a:solidFill>
                                <a:schemeClr val="bg1"/>
                              </a:solidFill>
                              <a:latin typeface="Century Gothic" panose="020B0502020202020204" pitchFamily="34" charset="0"/>
                            </a:rPr>
                            <a:t>WAYS TO WRITE MULTIPLICATION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134115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8000" b="1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134115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8000" b="1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17704956"/>
                      </a:ext>
                    </a:extLst>
                  </a:tr>
                  <a:tr h="12164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200" b="1" dirty="0">
                              <a:latin typeface="Century Gothic" panose="020B0502020202020204" pitchFamily="34" charset="0"/>
                            </a:rPr>
                            <a:t>CROSS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200" b="1" dirty="0">
                              <a:latin typeface="Century Gothic" panose="020B0502020202020204" pitchFamily="34" charset="0"/>
                            </a:rPr>
                            <a:t>DOT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200" b="1" dirty="0">
                              <a:latin typeface="Century Gothic" panose="020B0502020202020204" pitchFamily="34" charset="0"/>
                            </a:rPr>
                            <a:t>IMPLIED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83172706"/>
                      </a:ext>
                    </a:extLst>
                  </a:tr>
                  <a:tr h="1291500">
                    <a:tc>
                      <a:txBody>
                        <a:bodyPr/>
                        <a:lstStyle/>
                        <a:p>
                          <a:pPr marL="0" marR="0" lvl="0" indent="0" algn="ctr" defTabSz="134115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8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a</a:t>
                          </a:r>
                          <a14:m>
                            <m:oMath xmlns:m="http://schemas.openxmlformats.org/officeDocument/2006/math">
                              <m:r>
                                <a:rPr lang="en-US" sz="8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8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b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34115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8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a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nor/>
                                </m:rPr>
                                <a:rPr lang="en-US" sz="8000" b="1" dirty="0" smtClean="0">
                                  <a:solidFill>
                                    <a:schemeClr val="tx1"/>
                                  </a:solidFill>
                                  <a:latin typeface="Century Gothic" panose="020B0502020202020204" pitchFamily="34" charset="0"/>
                                </a:rPr>
                                <m:t>•</m:t>
                              </m:r>
                            </m:oMath>
                          </a14:m>
                          <a:r>
                            <a:rPr lang="en-US" sz="8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b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0" b="1" dirty="0">
                              <a:latin typeface="Century Gothic" panose="020B0502020202020204" pitchFamily="34" charset="0"/>
                            </a:rPr>
                            <a:t>ab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87872428"/>
                      </a:ext>
                    </a:extLst>
                  </a:tr>
                  <a:tr h="12915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US" sz="8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a:rPr lang="en-US" sz="8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8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34115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8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nor/>
                                </m:rPr>
                                <a:rPr lang="en-US" sz="8000" b="1" dirty="0" smtClean="0">
                                  <a:solidFill>
                                    <a:schemeClr val="tx1"/>
                                  </a:solidFill>
                                  <a:latin typeface="Century Gothic" panose="020B0502020202020204" pitchFamily="34" charset="0"/>
                                </a:rPr>
                                <m:t>•</m:t>
                              </m:r>
                            </m:oMath>
                          </a14:m>
                          <a:r>
                            <a:rPr lang="en-US" sz="8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34115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8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3z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73866180"/>
                      </a:ext>
                    </a:extLst>
                  </a:tr>
                  <a:tr h="377495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7200" b="1" dirty="0">
                              <a:latin typeface="Century Gothic" panose="020B0502020202020204" pitchFamily="34" charset="0"/>
                            </a:rPr>
                            <a:t>PARENTHESES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b="1" dirty="0">
                            <a:latin typeface="Century Gothic" panose="020B0502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b="1" dirty="0">
                            <a:latin typeface="Century Gothic" panose="020B0502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96124140"/>
                      </a:ext>
                    </a:extLst>
                  </a:tr>
                  <a:tr h="12915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0" b="1" dirty="0">
                              <a:latin typeface="Century Gothic" panose="020B0502020202020204" pitchFamily="34" charset="0"/>
                            </a:rPr>
                            <a:t>(a)b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0" b="1" dirty="0">
                              <a:latin typeface="Century Gothic" panose="020B0502020202020204" pitchFamily="34" charset="0"/>
                            </a:rPr>
                            <a:t>a(b)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0" b="1" dirty="0">
                              <a:latin typeface="Century Gothic" panose="020B0502020202020204" pitchFamily="34" charset="0"/>
                            </a:rPr>
                            <a:t>(a)(b)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54809114"/>
                      </a:ext>
                    </a:extLst>
                  </a:tr>
                  <a:tr h="12915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0" b="1" dirty="0">
                              <a:latin typeface="Century Gothic" panose="020B0502020202020204" pitchFamily="34" charset="0"/>
                            </a:rPr>
                            <a:t>(3)z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0" b="1" dirty="0">
                              <a:latin typeface="Century Gothic" panose="020B0502020202020204" pitchFamily="34" charset="0"/>
                            </a:rPr>
                            <a:t>3(z)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0" b="1" dirty="0">
                              <a:latin typeface="Century Gothic" panose="020B0502020202020204" pitchFamily="34" charset="0"/>
                            </a:rPr>
                            <a:t>(3)(z)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0249997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3D301B5E-D68C-CF78-E72B-EEFBE563B60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99514951"/>
                  </p:ext>
                </p:extLst>
              </p:nvPr>
            </p:nvGraphicFramePr>
            <p:xfrm>
              <a:off x="457200" y="457199"/>
              <a:ext cx="14630400" cy="893490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876800">
                      <a:extLst>
                        <a:ext uri="{9D8B030D-6E8A-4147-A177-3AD203B41FA5}">
                          <a16:colId xmlns:a16="http://schemas.microsoft.com/office/drawing/2014/main" val="704863133"/>
                        </a:ext>
                      </a:extLst>
                    </a:gridCol>
                    <a:gridCol w="4876800">
                      <a:extLst>
                        <a:ext uri="{9D8B030D-6E8A-4147-A177-3AD203B41FA5}">
                          <a16:colId xmlns:a16="http://schemas.microsoft.com/office/drawing/2014/main" val="942390335"/>
                        </a:ext>
                      </a:extLst>
                    </a:gridCol>
                    <a:gridCol w="4876800">
                      <a:extLst>
                        <a:ext uri="{9D8B030D-6E8A-4147-A177-3AD203B41FA5}">
                          <a16:colId xmlns:a16="http://schemas.microsoft.com/office/drawing/2014/main" val="2722780804"/>
                        </a:ext>
                      </a:extLst>
                    </a:gridCol>
                  </a:tblGrid>
                  <a:tr h="1287209">
                    <a:tc gridSpan="3">
                      <a:txBody>
                        <a:bodyPr/>
                        <a:lstStyle/>
                        <a:p>
                          <a:pPr marL="0" marR="0" lvl="0" indent="0" algn="ctr" defTabSz="134115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7200" b="1" dirty="0">
                              <a:solidFill>
                                <a:schemeClr val="bg1"/>
                              </a:solidFill>
                              <a:latin typeface="Century Gothic" panose="020B0502020202020204" pitchFamily="34" charset="0"/>
                            </a:rPr>
                            <a:t>WAYS TO WRITE MULTIPLICATION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134115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8000" b="1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134115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8000" b="1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17704956"/>
                      </a:ext>
                    </a:extLst>
                  </a:tr>
                  <a:tr h="12164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200" b="1" dirty="0">
                              <a:latin typeface="Century Gothic" panose="020B0502020202020204" pitchFamily="34" charset="0"/>
                            </a:rPr>
                            <a:t>CROSS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200" b="1" dirty="0">
                              <a:latin typeface="Century Gothic" panose="020B0502020202020204" pitchFamily="34" charset="0"/>
                            </a:rPr>
                            <a:t>DOT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200" b="1" dirty="0">
                              <a:latin typeface="Century Gothic" panose="020B0502020202020204" pitchFamily="34" charset="0"/>
                            </a:rPr>
                            <a:t>IMPLIED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83172706"/>
                      </a:ext>
                    </a:extLst>
                  </a:tr>
                  <a:tr h="13106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50" t="-204651" r="-200375" b="-4344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250" t="-204651" r="-100375" b="-4344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0" b="1" dirty="0">
                              <a:latin typeface="Century Gothic" panose="020B0502020202020204" pitchFamily="34" charset="0"/>
                            </a:rPr>
                            <a:t>ab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87872428"/>
                      </a:ext>
                    </a:extLst>
                  </a:tr>
                  <a:tr h="13106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50" t="-304651" r="-200375" b="-3344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250" t="-304651" r="-100375" b="-3344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34115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8000" b="1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3z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73866180"/>
                      </a:ext>
                    </a:extLst>
                  </a:tr>
                  <a:tr h="118872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7200" b="1" dirty="0">
                              <a:latin typeface="Century Gothic" panose="020B0502020202020204" pitchFamily="34" charset="0"/>
                            </a:rPr>
                            <a:t>PARENTHESES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>
                            <a:lumMod val="7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b="1" dirty="0">
                            <a:latin typeface="Century Gothic" panose="020B0502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b="1" dirty="0">
                            <a:latin typeface="Century Gothic" panose="020B0502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96124140"/>
                      </a:ext>
                    </a:extLst>
                  </a:tr>
                  <a:tr h="13106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0" b="1" dirty="0">
                              <a:latin typeface="Century Gothic" panose="020B0502020202020204" pitchFamily="34" charset="0"/>
                            </a:rPr>
                            <a:t>(a)b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0" b="1" dirty="0">
                              <a:latin typeface="Century Gothic" panose="020B0502020202020204" pitchFamily="34" charset="0"/>
                            </a:rPr>
                            <a:t>a(b)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0" b="1" dirty="0">
                              <a:latin typeface="Century Gothic" panose="020B0502020202020204" pitchFamily="34" charset="0"/>
                            </a:rPr>
                            <a:t>(a)(b)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54809114"/>
                      </a:ext>
                    </a:extLst>
                  </a:tr>
                  <a:tr h="13106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0" b="1" dirty="0">
                              <a:latin typeface="Century Gothic" panose="020B0502020202020204" pitchFamily="34" charset="0"/>
                            </a:rPr>
                            <a:t>(3)z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0" b="1" dirty="0">
                              <a:latin typeface="Century Gothic" panose="020B0502020202020204" pitchFamily="34" charset="0"/>
                            </a:rPr>
                            <a:t>3(z)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8000" b="1" dirty="0">
                              <a:latin typeface="Century Gothic" panose="020B0502020202020204" pitchFamily="34" charset="0"/>
                            </a:rPr>
                            <a:t>(3)(z)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0249997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3" name="Picture 2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0512FF2-A85B-B73E-4113-F187DFFF0F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5173" y="9430967"/>
            <a:ext cx="1404255" cy="1850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177B0AD-A212-1F1D-B008-642385678553}"/>
              </a:ext>
            </a:extLst>
          </p:cNvPr>
          <p:cNvSpPr txBox="1"/>
          <p:nvPr/>
        </p:nvSpPr>
        <p:spPr>
          <a:xfrm>
            <a:off x="5014686" y="9392100"/>
            <a:ext cx="79751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749476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60</Words>
  <Application>Microsoft Office PowerPoint</Application>
  <PresentationFormat>Custom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Cambria Math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2025-08-06T02:15:50Z</dcterms:created>
  <dcterms:modified xsi:type="dcterms:W3CDTF">2025-08-06T02:54:15Z</dcterms:modified>
</cp:coreProperties>
</file>